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3.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1"/>
  </p:notesMasterIdLst>
  <p:sldIdLst>
    <p:sldId id="256" r:id="rId5"/>
    <p:sldId id="258" r:id="rId6"/>
    <p:sldId id="257" r:id="rId7"/>
    <p:sldId id="281" r:id="rId8"/>
    <p:sldId id="283" r:id="rId9"/>
    <p:sldId id="259" r:id="rId10"/>
    <p:sldId id="263" r:id="rId11"/>
    <p:sldId id="280" r:id="rId12"/>
    <p:sldId id="279" r:id="rId13"/>
    <p:sldId id="267" r:id="rId14"/>
    <p:sldId id="264" r:id="rId15"/>
    <p:sldId id="268" r:id="rId16"/>
    <p:sldId id="269" r:id="rId17"/>
    <p:sldId id="260" r:id="rId18"/>
    <p:sldId id="270" r:id="rId19"/>
    <p:sldId id="271" r:id="rId20"/>
    <p:sldId id="272" r:id="rId21"/>
    <p:sldId id="261" r:id="rId22"/>
    <p:sldId id="273" r:id="rId23"/>
    <p:sldId id="274" r:id="rId24"/>
    <p:sldId id="262" r:id="rId25"/>
    <p:sldId id="275" r:id="rId26"/>
    <p:sldId id="276" r:id="rId27"/>
    <p:sldId id="277" r:id="rId28"/>
    <p:sldId id="282"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A345449-B139-4E93-834F-0B23B1D4F6A0}">
          <p14:sldIdLst>
            <p14:sldId id="256"/>
          </p14:sldIdLst>
        </p14:section>
        <p14:section name="Introduction" id="{364BAF24-E225-4B27-A71B-956C6F3D4B26}">
          <p14:sldIdLst>
            <p14:sldId id="258"/>
            <p14:sldId id="257"/>
            <p14:sldId id="281"/>
            <p14:sldId id="283"/>
          </p14:sldIdLst>
        </p14:section>
        <p14:section name="Methodology" id="{8B119B5D-EC6B-4D83-B487-9569941F0F1B}">
          <p14:sldIdLst>
            <p14:sldId id="259"/>
            <p14:sldId id="263"/>
            <p14:sldId id="280"/>
            <p14:sldId id="279"/>
            <p14:sldId id="267"/>
            <p14:sldId id="264"/>
            <p14:sldId id="268"/>
            <p14:sldId id="269"/>
          </p14:sldIdLst>
        </p14:section>
        <p14:section name="Results" id="{AF131792-D441-4A80-B7FC-CF573376EE26}">
          <p14:sldIdLst>
            <p14:sldId id="260"/>
            <p14:sldId id="270"/>
            <p14:sldId id="271"/>
            <p14:sldId id="272"/>
          </p14:sldIdLst>
        </p14:section>
        <p14:section name="Discussion" id="{F54F4087-5A33-43A2-B1A2-C78B456B75D9}">
          <p14:sldIdLst>
            <p14:sldId id="261"/>
            <p14:sldId id="273"/>
            <p14:sldId id="274"/>
          </p14:sldIdLst>
        </p14:section>
        <p14:section name="Conclusions" id="{D5F75152-95CE-410A-A429-AF56ABBE5E7E}">
          <p14:sldIdLst>
            <p14:sldId id="262"/>
            <p14:sldId id="275"/>
            <p14:sldId id="276"/>
            <p14:sldId id="277"/>
            <p14:sldId id="282"/>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ADE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7" d="100"/>
          <a:sy n="107" d="100"/>
        </p:scale>
        <p:origin x="696" y="11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5/8/2023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 -&gt; research questions -&gt; importance of study -&gt; objectives</a:t>
            </a:r>
          </a:p>
        </p:txBody>
      </p:sp>
      <p:sp>
        <p:nvSpPr>
          <p:cNvPr id="4" name="Slide Number Placeholder 3"/>
          <p:cNvSpPr>
            <a:spLocks noGrp="1"/>
          </p:cNvSpPr>
          <p:nvPr>
            <p:ph type="sldNum" sz="quarter" idx="5"/>
          </p:nvPr>
        </p:nvSpPr>
        <p:spPr/>
        <p:txBody>
          <a:bodyPr/>
          <a:lstStyle/>
          <a:p>
            <a:fld id="{4B725628-3A68-42F4-BA86-981817953149}" type="slidenum">
              <a:rPr lang="en-US" smtClean="0"/>
              <a:t>2</a:t>
            </a:fld>
            <a:endParaRPr lang="en-US" dirty="0"/>
          </a:p>
        </p:txBody>
      </p:sp>
    </p:spTree>
    <p:extLst>
      <p:ext uri="{BB962C8B-B14F-4D97-AF65-F5344CB8AC3E}">
        <p14:creationId xmlns:p14="http://schemas.microsoft.com/office/powerpoint/2010/main" val="963337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Quantitative study -&gt; methodology flowchart -&gt; simulation details -&gt; data analysis</a:t>
            </a:r>
          </a:p>
        </p:txBody>
      </p:sp>
      <p:sp>
        <p:nvSpPr>
          <p:cNvPr id="4" name="Slide Number Placeholder 3"/>
          <p:cNvSpPr>
            <a:spLocks noGrp="1"/>
          </p:cNvSpPr>
          <p:nvPr>
            <p:ph type="sldNum" sz="quarter" idx="5"/>
          </p:nvPr>
        </p:nvSpPr>
        <p:spPr/>
        <p:txBody>
          <a:bodyPr/>
          <a:lstStyle/>
          <a:p>
            <a:fld id="{4B725628-3A68-42F4-BA86-981817953149}" type="slidenum">
              <a:rPr lang="en-US" smtClean="0"/>
              <a:t>6</a:t>
            </a:fld>
            <a:endParaRPr lang="en-US" dirty="0"/>
          </a:p>
        </p:txBody>
      </p:sp>
    </p:spTree>
    <p:extLst>
      <p:ext uri="{BB962C8B-B14F-4D97-AF65-F5344CB8AC3E}">
        <p14:creationId xmlns:p14="http://schemas.microsoft.com/office/powerpoint/2010/main" val="3036673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-&gt; analysis results -&gt; significant findings</a:t>
            </a:r>
          </a:p>
        </p:txBody>
      </p:sp>
      <p:sp>
        <p:nvSpPr>
          <p:cNvPr id="4" name="Slide Number Placeholder 3"/>
          <p:cNvSpPr>
            <a:spLocks noGrp="1"/>
          </p:cNvSpPr>
          <p:nvPr>
            <p:ph type="sldNum" sz="quarter" idx="5"/>
          </p:nvPr>
        </p:nvSpPr>
        <p:spPr/>
        <p:txBody>
          <a:bodyPr/>
          <a:lstStyle/>
          <a:p>
            <a:fld id="{4B725628-3A68-42F4-BA86-981817953149}" type="slidenum">
              <a:rPr lang="en-US" smtClean="0"/>
              <a:t>14</a:t>
            </a:fld>
            <a:endParaRPr lang="en-US" dirty="0"/>
          </a:p>
        </p:txBody>
      </p:sp>
    </p:spTree>
    <p:extLst>
      <p:ext uri="{BB962C8B-B14F-4D97-AF65-F5344CB8AC3E}">
        <p14:creationId xmlns:p14="http://schemas.microsoft.com/office/powerpoint/2010/main" val="1685952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major findings -&gt; explain errors</a:t>
            </a:r>
          </a:p>
        </p:txBody>
      </p:sp>
      <p:sp>
        <p:nvSpPr>
          <p:cNvPr id="4" name="Slide Number Placeholder 3"/>
          <p:cNvSpPr>
            <a:spLocks noGrp="1"/>
          </p:cNvSpPr>
          <p:nvPr>
            <p:ph type="sldNum" sz="quarter" idx="5"/>
          </p:nvPr>
        </p:nvSpPr>
        <p:spPr/>
        <p:txBody>
          <a:bodyPr/>
          <a:lstStyle/>
          <a:p>
            <a:fld id="{4B725628-3A68-42F4-BA86-981817953149}" type="slidenum">
              <a:rPr lang="en-US" smtClean="0"/>
              <a:t>18</a:t>
            </a:fld>
            <a:endParaRPr lang="en-US" dirty="0"/>
          </a:p>
        </p:txBody>
      </p:sp>
    </p:spTree>
    <p:extLst>
      <p:ext uri="{BB962C8B-B14F-4D97-AF65-F5344CB8AC3E}">
        <p14:creationId xmlns:p14="http://schemas.microsoft.com/office/powerpoint/2010/main" val="1923315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Restate research questions -&gt; compare with results -&gt; limitations -&gt; future research</a:t>
            </a:r>
          </a:p>
        </p:txBody>
      </p:sp>
      <p:sp>
        <p:nvSpPr>
          <p:cNvPr id="4" name="Slide Number Placeholder 3"/>
          <p:cNvSpPr>
            <a:spLocks noGrp="1"/>
          </p:cNvSpPr>
          <p:nvPr>
            <p:ph type="sldNum" sz="quarter" idx="5"/>
          </p:nvPr>
        </p:nvSpPr>
        <p:spPr/>
        <p:txBody>
          <a:bodyPr/>
          <a:lstStyle/>
          <a:p>
            <a:fld id="{4B725628-3A68-42F4-BA86-981817953149}" type="slidenum">
              <a:rPr lang="en-US" smtClean="0"/>
              <a:t>21</a:t>
            </a:fld>
            <a:endParaRPr lang="en-US" dirty="0"/>
          </a:p>
        </p:txBody>
      </p:sp>
    </p:spTree>
    <p:extLst>
      <p:ext uri="{BB962C8B-B14F-4D97-AF65-F5344CB8AC3E}">
        <p14:creationId xmlns:p14="http://schemas.microsoft.com/office/powerpoint/2010/main" val="24589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5/8/2023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5/8/2023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5/8/2023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5/8/2023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rmAutofit fontScale="90000"/>
          </a:bodyPr>
          <a:lstStyle/>
          <a:p>
            <a:pPr algn="l"/>
            <a:r>
              <a:rPr lang="en-US" sz="4000" dirty="0">
                <a:solidFill>
                  <a:srgbClr val="FFFFFF"/>
                </a:solidFill>
              </a:rPr>
              <a:t>Methane – Carbon Dioxide Interaction:</a:t>
            </a:r>
            <a:br>
              <a:rPr lang="en-US" sz="4000" dirty="0">
                <a:solidFill>
                  <a:srgbClr val="FFFFFF"/>
                </a:solidFill>
              </a:rPr>
            </a:br>
            <a:r>
              <a:rPr lang="en-US" sz="2700" dirty="0">
                <a:solidFill>
                  <a:srgbClr val="FFFFFF"/>
                </a:solidFill>
              </a:rPr>
              <a:t>A Classical Molecular Dynamics Study</a:t>
            </a:r>
            <a:endParaRPr lang="en-US" dirty="0">
              <a:solidFill>
                <a:srgbClr val="FFFFFF"/>
              </a:solidFill>
            </a:endParaRP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fontScale="85000" lnSpcReduction="20000"/>
          </a:bodyPr>
          <a:lstStyle/>
          <a:p>
            <a:r>
              <a:rPr lang="en-US" dirty="0">
                <a:solidFill>
                  <a:srgbClr val="FFFFFF"/>
                </a:solidFill>
              </a:rPr>
              <a:t>by Subrata Haldar under the supervision of Dr. M. K. Panigrahi</a:t>
            </a:r>
          </a:p>
          <a:p>
            <a:r>
              <a:rPr lang="en-US" dirty="0">
                <a:solidFill>
                  <a:srgbClr val="FFFFFF"/>
                </a:solidFill>
              </a:rPr>
              <a:t>Indian Institute of Technology Kharagpur</a:t>
            </a: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7231F-01E9-41A3-8FE6-C576157D9862}"/>
              </a:ext>
            </a:extLst>
          </p:cNvPr>
          <p:cNvSpPr>
            <a:spLocks noGrp="1"/>
          </p:cNvSpPr>
          <p:nvPr>
            <p:ph type="title"/>
          </p:nvPr>
        </p:nvSpPr>
        <p:spPr/>
        <p:txBody>
          <a:bodyPr/>
          <a:lstStyle/>
          <a:p>
            <a:r>
              <a:rPr lang="en-US" dirty="0"/>
              <a:t>LAMMPS DATA: VMD</a:t>
            </a:r>
          </a:p>
        </p:txBody>
      </p:sp>
      <p:pic>
        <p:nvPicPr>
          <p:cNvPr id="5" name="Content Placeholder 4">
            <a:extLst>
              <a:ext uri="{FF2B5EF4-FFF2-40B4-BE49-F238E27FC236}">
                <a16:creationId xmlns:a16="http://schemas.microsoft.com/office/drawing/2014/main" id="{CEBC64E2-1113-42C4-9B8B-0D477A6665E0}"/>
              </a:ext>
            </a:extLst>
          </p:cNvPr>
          <p:cNvPicPr>
            <a:picLocks noGrp="1" noChangeAspect="1"/>
          </p:cNvPicPr>
          <p:nvPr>
            <p:ph idx="1"/>
          </p:nvPr>
        </p:nvPicPr>
        <p:blipFill>
          <a:blip r:embed="rId2"/>
          <a:stretch>
            <a:fillRect/>
          </a:stretch>
        </p:blipFill>
        <p:spPr>
          <a:xfrm>
            <a:off x="2149237" y="2286000"/>
            <a:ext cx="7469663" cy="4022725"/>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00413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FC145-9503-4EA8-8237-62DA44CEB3D6}"/>
              </a:ext>
            </a:extLst>
          </p:cNvPr>
          <p:cNvSpPr>
            <a:spLocks noGrp="1"/>
          </p:cNvSpPr>
          <p:nvPr>
            <p:ph type="title"/>
          </p:nvPr>
        </p:nvSpPr>
        <p:spPr/>
        <p:txBody>
          <a:bodyPr/>
          <a:lstStyle/>
          <a:p>
            <a:r>
              <a:rPr lang="en-US" dirty="0"/>
              <a:t>MD Simulations: LAMMPS</a:t>
            </a:r>
          </a:p>
        </p:txBody>
      </p:sp>
      <p:sp>
        <p:nvSpPr>
          <p:cNvPr id="3" name="Content Placeholder 2">
            <a:extLst>
              <a:ext uri="{FF2B5EF4-FFF2-40B4-BE49-F238E27FC236}">
                <a16:creationId xmlns:a16="http://schemas.microsoft.com/office/drawing/2014/main" id="{515BE455-056C-40DD-90CF-CD1D052B05AF}"/>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en-US" dirty="0"/>
              <a:t> Defining system as a 50 Å x 50 Å x 50 Å box with </a:t>
            </a:r>
            <a:r>
              <a:rPr lang="en-US" dirty="0">
                <a:solidFill>
                  <a:srgbClr val="1CADE4"/>
                </a:solidFill>
              </a:rPr>
              <a:t>periodic boundary conditions</a:t>
            </a:r>
          </a:p>
          <a:p>
            <a:pPr>
              <a:buFont typeface="Arial" panose="020B0604020202020204" pitchFamily="34" charset="0"/>
              <a:buChar char="•"/>
            </a:pPr>
            <a:r>
              <a:rPr lang="en-US" dirty="0"/>
              <a:t> Defining </a:t>
            </a:r>
            <a:r>
              <a:rPr lang="en-US" dirty="0">
                <a:solidFill>
                  <a:srgbClr val="1CADE4"/>
                </a:solidFill>
              </a:rPr>
              <a:t>Lennard-Jones cutoff</a:t>
            </a:r>
            <a:r>
              <a:rPr lang="en-US" dirty="0"/>
              <a:t> with </a:t>
            </a:r>
            <a:r>
              <a:rPr lang="en-US" dirty="0">
                <a:solidFill>
                  <a:srgbClr val="1CADE4"/>
                </a:solidFill>
              </a:rPr>
              <a:t>long-range Coulombic interactions</a:t>
            </a:r>
          </a:p>
          <a:p>
            <a:pPr>
              <a:buFont typeface="Arial" panose="020B0604020202020204" pitchFamily="34" charset="0"/>
              <a:buChar char="•"/>
            </a:pPr>
            <a:r>
              <a:rPr lang="en-US" dirty="0"/>
              <a:t> Defining </a:t>
            </a:r>
            <a:r>
              <a:rPr lang="en-US" dirty="0">
                <a:solidFill>
                  <a:srgbClr val="1CADE4"/>
                </a:solidFill>
              </a:rPr>
              <a:t>PPPM method</a:t>
            </a:r>
            <a:r>
              <a:rPr lang="en-US" dirty="0"/>
              <a:t> to calculate implicit data for above selection</a:t>
            </a:r>
          </a:p>
          <a:p>
            <a:pPr>
              <a:buFont typeface="Arial" panose="020B0604020202020204" pitchFamily="34" charset="0"/>
              <a:buChar char="•"/>
            </a:pPr>
            <a:r>
              <a:rPr lang="en-US" dirty="0"/>
              <a:t> Defining pair, bond and angle parameters for simulation related calculations</a:t>
            </a:r>
          </a:p>
          <a:p>
            <a:pPr>
              <a:buFont typeface="Arial" panose="020B0604020202020204" pitchFamily="34" charset="0"/>
              <a:buChar char="•"/>
            </a:pPr>
            <a:r>
              <a:rPr lang="en-US" dirty="0"/>
              <a:t> 30000 </a:t>
            </a:r>
            <a:r>
              <a:rPr lang="en-US" dirty="0" err="1"/>
              <a:t>nve</a:t>
            </a:r>
            <a:r>
              <a:rPr lang="en-US" dirty="0"/>
              <a:t>/limit runs: initial equilibration without explosion (microcanonical ensemble; provides PT conditions for next run)</a:t>
            </a:r>
          </a:p>
          <a:p>
            <a:pPr>
              <a:buFont typeface="Arial" panose="020B0604020202020204" pitchFamily="34" charset="0"/>
              <a:buChar char="•"/>
            </a:pPr>
            <a:r>
              <a:rPr lang="en-US" dirty="0"/>
              <a:t> 50000 </a:t>
            </a:r>
            <a:r>
              <a:rPr lang="en-US" dirty="0" err="1"/>
              <a:t>npt</a:t>
            </a:r>
            <a:r>
              <a:rPr lang="en-US" dirty="0"/>
              <a:t> runs: 5000 atm &amp; 600 K (isothermal-isobaric ensemble)</a:t>
            </a:r>
          </a:p>
          <a:p>
            <a:pPr>
              <a:buFont typeface="Arial" panose="020B0604020202020204" pitchFamily="34" charset="0"/>
              <a:buChar char="•"/>
            </a:pPr>
            <a:r>
              <a:rPr lang="en-US" dirty="0"/>
              <a:t> 10000 </a:t>
            </a:r>
            <a:r>
              <a:rPr lang="en-US" dirty="0" err="1"/>
              <a:t>nve</a:t>
            </a:r>
            <a:r>
              <a:rPr lang="en-US" dirty="0"/>
              <a:t> runs: check for system equilibrium (provides PT conditions for next run)</a:t>
            </a:r>
          </a:p>
          <a:p>
            <a:pPr>
              <a:buFont typeface="Arial" panose="020B0604020202020204" pitchFamily="34" charset="0"/>
              <a:buChar char="•"/>
            </a:pPr>
            <a:r>
              <a:rPr lang="en-US" dirty="0"/>
              <a:t> 50000 </a:t>
            </a:r>
            <a:r>
              <a:rPr lang="en-US" dirty="0" err="1"/>
              <a:t>npt</a:t>
            </a:r>
            <a:r>
              <a:rPr lang="en-US" dirty="0"/>
              <a:t> runs: 1000 atm &amp; 600 K (at reduced pressure conditions)</a:t>
            </a:r>
          </a:p>
          <a:p>
            <a:pPr>
              <a:buFont typeface="Arial" panose="020B0604020202020204" pitchFamily="34" charset="0"/>
              <a:buChar char="•"/>
            </a:pPr>
            <a:r>
              <a:rPr lang="en-US" dirty="0"/>
              <a:t> 10000 </a:t>
            </a:r>
            <a:r>
              <a:rPr lang="en-US" dirty="0" err="1"/>
              <a:t>nve</a:t>
            </a:r>
            <a:r>
              <a:rPr lang="en-US" dirty="0"/>
              <a:t> runs: final check for system equilibrium</a:t>
            </a:r>
          </a:p>
        </p:txBody>
      </p:sp>
    </p:spTree>
    <p:extLst>
      <p:ext uri="{BB962C8B-B14F-4D97-AF65-F5344CB8AC3E}">
        <p14:creationId xmlns:p14="http://schemas.microsoft.com/office/powerpoint/2010/main" val="3109178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7C40-86C1-445D-AD08-92BFDA2D075A}"/>
              </a:ext>
            </a:extLst>
          </p:cNvPr>
          <p:cNvSpPr>
            <a:spLocks noGrp="1"/>
          </p:cNvSpPr>
          <p:nvPr>
            <p:ph type="title"/>
          </p:nvPr>
        </p:nvSpPr>
        <p:spPr/>
        <p:txBody>
          <a:bodyPr/>
          <a:lstStyle/>
          <a:p>
            <a:r>
              <a:rPr lang="en-US" dirty="0"/>
              <a:t>Data Visualization: VMD</a:t>
            </a:r>
          </a:p>
        </p:txBody>
      </p:sp>
      <p:pic>
        <p:nvPicPr>
          <p:cNvPr id="7" name="Content Placeholder 6">
            <a:extLst>
              <a:ext uri="{FF2B5EF4-FFF2-40B4-BE49-F238E27FC236}">
                <a16:creationId xmlns:a16="http://schemas.microsoft.com/office/drawing/2014/main" id="{1C205CD7-AD22-4B0B-BF0C-4B17DC2AF97B}"/>
              </a:ext>
            </a:extLst>
          </p:cNvPr>
          <p:cNvPicPr>
            <a:picLocks noGrp="1" noChangeAspect="1"/>
          </p:cNvPicPr>
          <p:nvPr>
            <p:ph sz="half" idx="1"/>
          </p:nvPr>
        </p:nvPicPr>
        <p:blipFill>
          <a:blip r:embed="rId2"/>
          <a:stretch>
            <a:fillRect/>
          </a:stretch>
        </p:blipFill>
        <p:spPr>
          <a:xfrm>
            <a:off x="1023938" y="2552700"/>
            <a:ext cx="3200400" cy="2666999"/>
          </a:xfrm>
        </p:spPr>
      </p:pic>
      <p:pic>
        <p:nvPicPr>
          <p:cNvPr id="9" name="Content Placeholder 8">
            <a:extLst>
              <a:ext uri="{FF2B5EF4-FFF2-40B4-BE49-F238E27FC236}">
                <a16:creationId xmlns:a16="http://schemas.microsoft.com/office/drawing/2014/main" id="{A677B780-42CF-43E7-97D5-5D1157C365C0}"/>
              </a:ext>
            </a:extLst>
          </p:cNvPr>
          <p:cNvPicPr>
            <a:picLocks noGrp="1" noChangeAspect="1"/>
          </p:cNvPicPr>
          <p:nvPr>
            <p:ph sz="half" idx="2"/>
          </p:nvPr>
        </p:nvPicPr>
        <p:blipFill>
          <a:blip r:embed="rId3"/>
          <a:stretch>
            <a:fillRect/>
          </a:stretch>
        </p:blipFill>
        <p:spPr>
          <a:xfrm>
            <a:off x="4348163" y="2552700"/>
            <a:ext cx="3200400" cy="2666999"/>
          </a:xfrm>
        </p:spPr>
      </p:pic>
      <p:pic>
        <p:nvPicPr>
          <p:cNvPr id="10" name="Content Placeholder 8">
            <a:extLst>
              <a:ext uri="{FF2B5EF4-FFF2-40B4-BE49-F238E27FC236}">
                <a16:creationId xmlns:a16="http://schemas.microsoft.com/office/drawing/2014/main" id="{E2D8829C-1007-4207-8B46-D259ED80D857}"/>
              </a:ext>
            </a:extLst>
          </p:cNvPr>
          <p:cNvPicPr>
            <a:picLocks noChangeAspect="1"/>
          </p:cNvPicPr>
          <p:nvPr/>
        </p:nvPicPr>
        <p:blipFill>
          <a:blip r:embed="rId4"/>
          <a:stretch>
            <a:fillRect/>
          </a:stretch>
        </p:blipFill>
        <p:spPr>
          <a:xfrm>
            <a:off x="7672389" y="2552700"/>
            <a:ext cx="3200398" cy="2666999"/>
          </a:xfrm>
          <a:prstGeom prst="rect">
            <a:avLst/>
          </a:prstGeom>
        </p:spPr>
      </p:pic>
    </p:spTree>
    <p:extLst>
      <p:ext uri="{BB962C8B-B14F-4D97-AF65-F5344CB8AC3E}">
        <p14:creationId xmlns:p14="http://schemas.microsoft.com/office/powerpoint/2010/main" val="3956692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3ACC1-BC4C-47AD-B34B-732F3F9E83E9}"/>
              </a:ext>
            </a:extLst>
          </p:cNvPr>
          <p:cNvSpPr>
            <a:spLocks noGrp="1"/>
          </p:cNvSpPr>
          <p:nvPr>
            <p:ph type="title"/>
          </p:nvPr>
        </p:nvSpPr>
        <p:spPr/>
        <p:txBody>
          <a:bodyPr/>
          <a:lstStyle/>
          <a:p>
            <a:r>
              <a:rPr lang="en-US" dirty="0"/>
              <a:t>DATA analysis: VMD &amp; C++</a:t>
            </a:r>
          </a:p>
        </p:txBody>
      </p:sp>
      <p:sp>
        <p:nvSpPr>
          <p:cNvPr id="3" name="Content Placeholder 2">
            <a:extLst>
              <a:ext uri="{FF2B5EF4-FFF2-40B4-BE49-F238E27FC236}">
                <a16:creationId xmlns:a16="http://schemas.microsoft.com/office/drawing/2014/main" id="{066B7741-0384-44EF-9FE7-3BF60D3D2221}"/>
              </a:ext>
            </a:extLst>
          </p:cNvPr>
          <p:cNvSpPr>
            <a:spLocks noGrp="1"/>
          </p:cNvSpPr>
          <p:nvPr>
            <p:ph idx="1"/>
          </p:nvPr>
        </p:nvSpPr>
        <p:spPr/>
        <p:txBody>
          <a:bodyPr/>
          <a:lstStyle/>
          <a:p>
            <a:pPr>
              <a:buFont typeface="Arial" panose="020B0604020202020204" pitchFamily="34" charset="0"/>
              <a:buChar char="•"/>
            </a:pPr>
            <a:r>
              <a:rPr lang="en-US" dirty="0"/>
              <a:t> VMD</a:t>
            </a:r>
          </a:p>
          <a:p>
            <a:pPr lvl="1">
              <a:buFont typeface="Arial" panose="020B0604020202020204" pitchFamily="34" charset="0"/>
              <a:buChar char="•"/>
            </a:pPr>
            <a:r>
              <a:rPr lang="en-US" dirty="0"/>
              <a:t> LAMMPSTRJ (LAMMPS Trajectory) data dumped during simulations</a:t>
            </a:r>
          </a:p>
          <a:p>
            <a:pPr lvl="1">
              <a:buFont typeface="Arial" panose="020B0604020202020204" pitchFamily="34" charset="0"/>
              <a:buChar char="•"/>
            </a:pPr>
            <a:r>
              <a:rPr lang="en-US" dirty="0"/>
              <a:t> LAMMPSTRJ data loaded into VMD to visualize movement of molecules</a:t>
            </a:r>
          </a:p>
          <a:p>
            <a:pPr lvl="1">
              <a:buFont typeface="Arial" panose="020B0604020202020204" pitchFamily="34" charset="0"/>
              <a:buChar char="•"/>
            </a:pPr>
            <a:r>
              <a:rPr lang="en-US" dirty="0"/>
              <a:t> RDF g(r) generated between atom pairs using VMD data analysis tools</a:t>
            </a:r>
          </a:p>
          <a:p>
            <a:pPr>
              <a:buFont typeface="Arial" panose="020B0604020202020204" pitchFamily="34" charset="0"/>
              <a:buChar char="•"/>
            </a:pPr>
            <a:r>
              <a:rPr lang="en-US" dirty="0"/>
              <a:t> C++</a:t>
            </a:r>
          </a:p>
          <a:p>
            <a:pPr lvl="1">
              <a:buFont typeface="Arial" panose="020B0604020202020204" pitchFamily="34" charset="0"/>
              <a:buChar char="•"/>
            </a:pPr>
            <a:r>
              <a:rPr lang="en-US" dirty="0"/>
              <a:t> a and b parameters/constants calculated for </a:t>
            </a:r>
            <a:r>
              <a:rPr lang="en-US" dirty="0">
                <a:solidFill>
                  <a:srgbClr val="1CADE4"/>
                </a:solidFill>
              </a:rPr>
              <a:t>Reidlich-Kwong equation of state</a:t>
            </a:r>
            <a:r>
              <a:rPr lang="en-US" dirty="0"/>
              <a:t> for all PT values</a:t>
            </a:r>
          </a:p>
          <a:p>
            <a:pPr lvl="1">
              <a:buFont typeface="Arial" panose="020B0604020202020204" pitchFamily="34" charset="0"/>
              <a:buChar char="•"/>
            </a:pPr>
            <a:r>
              <a:rPr lang="en-US" dirty="0"/>
              <a:t> Cubic equation for molar volume V</a:t>
            </a:r>
            <a:r>
              <a:rPr lang="en-US" baseline="-25000" dirty="0"/>
              <a:t>m</a:t>
            </a:r>
            <a:r>
              <a:rPr lang="en-US" dirty="0"/>
              <a:t> generated by entering all known parameters/constants in the </a:t>
            </a:r>
            <a:r>
              <a:rPr lang="en-US" dirty="0">
                <a:solidFill>
                  <a:srgbClr val="1CADE4"/>
                </a:solidFill>
              </a:rPr>
              <a:t>Reidlich-Kwong equation of state</a:t>
            </a:r>
          </a:p>
          <a:p>
            <a:pPr lvl="1">
              <a:buFont typeface="Arial" panose="020B0604020202020204" pitchFamily="34" charset="0"/>
              <a:buChar char="•"/>
            </a:pPr>
            <a:r>
              <a:rPr lang="en-US" dirty="0"/>
              <a:t> Cubic equation solved using </a:t>
            </a:r>
            <a:r>
              <a:rPr lang="en-US" dirty="0">
                <a:solidFill>
                  <a:srgbClr val="1CADE4"/>
                </a:solidFill>
              </a:rPr>
              <a:t>Newton-Raphson method</a:t>
            </a:r>
            <a:r>
              <a:rPr lang="en-US" dirty="0"/>
              <a:t> (in C++) to get value of V</a:t>
            </a:r>
            <a:r>
              <a:rPr lang="en-US" baseline="-25000" dirty="0"/>
              <a:t>m</a:t>
            </a:r>
          </a:p>
          <a:p>
            <a:pPr lvl="1">
              <a:buFont typeface="Arial" panose="020B0604020202020204" pitchFamily="34" charset="0"/>
              <a:buChar char="•"/>
            </a:pPr>
            <a:r>
              <a:rPr lang="en-US" dirty="0"/>
              <a:t> True volume calculated using V</a:t>
            </a:r>
            <a:r>
              <a:rPr lang="en-US" baseline="-25000" dirty="0"/>
              <a:t>m</a:t>
            </a:r>
            <a:r>
              <a:rPr lang="en-US" dirty="0"/>
              <a:t> and number of moles (to be used for calculating expected density)</a:t>
            </a:r>
          </a:p>
          <a:p>
            <a:pPr lvl="1">
              <a:buFont typeface="Arial" panose="020B0604020202020204" pitchFamily="34" charset="0"/>
              <a:buChar char="•"/>
            </a:pPr>
            <a:r>
              <a:rPr lang="en-US" dirty="0"/>
              <a:t> Density calculated by dividing mass of system with volume of system (simulated and expected)</a:t>
            </a:r>
          </a:p>
        </p:txBody>
      </p:sp>
    </p:spTree>
    <p:extLst>
      <p:ext uri="{BB962C8B-B14F-4D97-AF65-F5344CB8AC3E}">
        <p14:creationId xmlns:p14="http://schemas.microsoft.com/office/powerpoint/2010/main" val="2836899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24F22-1F34-4410-B508-8A5A69F062C2}"/>
              </a:ext>
            </a:extLst>
          </p:cNvPr>
          <p:cNvSpPr>
            <a:spLocks noGrp="1"/>
          </p:cNvSpPr>
          <p:nvPr>
            <p:ph type="title"/>
          </p:nvPr>
        </p:nvSpPr>
        <p:spPr/>
        <p:txBody>
          <a:bodyPr/>
          <a:lstStyle/>
          <a:p>
            <a:r>
              <a:rPr lang="en-US" dirty="0"/>
              <a:t>Results</a:t>
            </a:r>
          </a:p>
        </p:txBody>
      </p:sp>
      <p:sp>
        <p:nvSpPr>
          <p:cNvPr id="3" name="Text Placeholder 2">
            <a:extLst>
              <a:ext uri="{FF2B5EF4-FFF2-40B4-BE49-F238E27FC236}">
                <a16:creationId xmlns:a16="http://schemas.microsoft.com/office/drawing/2014/main" id="{948DFF59-CE47-4981-B4B8-D3BB0BAAE3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1566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7C40-86C1-445D-AD08-92BFDA2D075A}"/>
              </a:ext>
            </a:extLst>
          </p:cNvPr>
          <p:cNvSpPr>
            <a:spLocks noGrp="1"/>
          </p:cNvSpPr>
          <p:nvPr>
            <p:ph type="title"/>
          </p:nvPr>
        </p:nvSpPr>
        <p:spPr/>
        <p:txBody>
          <a:bodyPr/>
          <a:lstStyle/>
          <a:p>
            <a:r>
              <a:rPr lang="en-US" dirty="0"/>
              <a:t>RDF calculation: VMD</a:t>
            </a:r>
          </a:p>
        </p:txBody>
      </p:sp>
      <p:pic>
        <p:nvPicPr>
          <p:cNvPr id="6" name="Content Placeholder 5">
            <a:extLst>
              <a:ext uri="{FF2B5EF4-FFF2-40B4-BE49-F238E27FC236}">
                <a16:creationId xmlns:a16="http://schemas.microsoft.com/office/drawing/2014/main" id="{ECD7033C-B6ED-47A7-8514-58ACF519EC13}"/>
              </a:ext>
            </a:extLst>
          </p:cNvPr>
          <p:cNvPicPr>
            <a:picLocks noGrp="1" noChangeAspect="1"/>
          </p:cNvPicPr>
          <p:nvPr>
            <p:ph sz="half" idx="1"/>
          </p:nvPr>
        </p:nvPicPr>
        <p:blipFill>
          <a:blip r:embed="rId2"/>
          <a:stretch>
            <a:fillRect/>
          </a:stretch>
        </p:blipFill>
        <p:spPr>
          <a:xfrm>
            <a:off x="1024128" y="1806992"/>
            <a:ext cx="3266182" cy="2286000"/>
          </a:xfrm>
          <a:effectLst>
            <a:outerShdw blurRad="63500" sx="102000" sy="102000" algn="ctr" rotWithShape="0">
              <a:prstClr val="black">
                <a:alpha val="40000"/>
              </a:prstClr>
            </a:outerShdw>
          </a:effectLst>
        </p:spPr>
      </p:pic>
      <p:pic>
        <p:nvPicPr>
          <p:cNvPr id="8" name="Content Placeholder 7">
            <a:extLst>
              <a:ext uri="{FF2B5EF4-FFF2-40B4-BE49-F238E27FC236}">
                <a16:creationId xmlns:a16="http://schemas.microsoft.com/office/drawing/2014/main" id="{58C61B47-3575-453F-AE4E-CBD6B3A51C11}"/>
              </a:ext>
            </a:extLst>
          </p:cNvPr>
          <p:cNvPicPr>
            <a:picLocks noGrp="1" noChangeAspect="1"/>
          </p:cNvPicPr>
          <p:nvPr>
            <p:ph sz="half" idx="2"/>
          </p:nvPr>
        </p:nvPicPr>
        <p:blipFill>
          <a:blip r:embed="rId3"/>
          <a:stretch>
            <a:fillRect/>
          </a:stretch>
        </p:blipFill>
        <p:spPr>
          <a:xfrm>
            <a:off x="4713982" y="1806992"/>
            <a:ext cx="3262923" cy="2286000"/>
          </a:xfrm>
          <a:effectLst>
            <a:outerShdw blurRad="63500" sx="102000" sy="102000" algn="ctr" rotWithShape="0">
              <a:prstClr val="black">
                <a:alpha val="40000"/>
              </a:prstClr>
            </a:outerShdw>
          </a:effectLst>
        </p:spPr>
      </p:pic>
      <p:pic>
        <p:nvPicPr>
          <p:cNvPr id="9" name="Content Placeholder 5">
            <a:extLst>
              <a:ext uri="{FF2B5EF4-FFF2-40B4-BE49-F238E27FC236}">
                <a16:creationId xmlns:a16="http://schemas.microsoft.com/office/drawing/2014/main" id="{37072A34-F6A5-4172-8B46-323319E3A5B9}"/>
              </a:ext>
            </a:extLst>
          </p:cNvPr>
          <p:cNvPicPr>
            <a:picLocks noChangeAspect="1"/>
          </p:cNvPicPr>
          <p:nvPr/>
        </p:nvPicPr>
        <p:blipFill>
          <a:blip r:embed="rId4"/>
          <a:stretch>
            <a:fillRect/>
          </a:stretch>
        </p:blipFill>
        <p:spPr>
          <a:xfrm>
            <a:off x="1024128" y="4324476"/>
            <a:ext cx="3264316" cy="2286000"/>
          </a:xfrm>
          <a:prstGeom prst="rect">
            <a:avLst/>
          </a:prstGeom>
          <a:effectLst>
            <a:outerShdw blurRad="63500" sx="102000" sy="102000" algn="ctr" rotWithShape="0">
              <a:prstClr val="black">
                <a:alpha val="40000"/>
              </a:prstClr>
            </a:outerShdw>
          </a:effectLst>
        </p:spPr>
      </p:pic>
      <p:pic>
        <p:nvPicPr>
          <p:cNvPr id="10" name="Content Placeholder 7">
            <a:extLst>
              <a:ext uri="{FF2B5EF4-FFF2-40B4-BE49-F238E27FC236}">
                <a16:creationId xmlns:a16="http://schemas.microsoft.com/office/drawing/2014/main" id="{8D13826A-7042-4120-B4B5-87B05A4A5F48}"/>
              </a:ext>
            </a:extLst>
          </p:cNvPr>
          <p:cNvPicPr>
            <a:picLocks noChangeAspect="1"/>
          </p:cNvPicPr>
          <p:nvPr/>
        </p:nvPicPr>
        <p:blipFill>
          <a:blip r:embed="rId5"/>
          <a:stretch>
            <a:fillRect/>
          </a:stretch>
        </p:blipFill>
        <p:spPr>
          <a:xfrm>
            <a:off x="4713982" y="4324476"/>
            <a:ext cx="3267578" cy="2286000"/>
          </a:xfrm>
          <a:prstGeom prst="rect">
            <a:avLst/>
          </a:prstGeom>
          <a:effectLst>
            <a:outerShdw blurRad="63500" sx="102000" sy="102000" algn="ctr" rotWithShape="0">
              <a:prstClr val="black">
                <a:alpha val="40000"/>
              </a:prstClr>
            </a:outerShdw>
          </a:effectLst>
        </p:spPr>
      </p:pic>
      <p:sp>
        <p:nvSpPr>
          <p:cNvPr id="3" name="TextBox 2">
            <a:extLst>
              <a:ext uri="{FF2B5EF4-FFF2-40B4-BE49-F238E27FC236}">
                <a16:creationId xmlns:a16="http://schemas.microsoft.com/office/drawing/2014/main" id="{0770BB4C-3039-461A-8D8B-116419AF5A4C}"/>
              </a:ext>
            </a:extLst>
          </p:cNvPr>
          <p:cNvSpPr txBox="1"/>
          <p:nvPr/>
        </p:nvSpPr>
        <p:spPr>
          <a:xfrm>
            <a:off x="8400577" y="2523331"/>
            <a:ext cx="3262923" cy="3139321"/>
          </a:xfrm>
          <a:prstGeom prst="rect">
            <a:avLst/>
          </a:prstGeom>
          <a:noFill/>
        </p:spPr>
        <p:txBody>
          <a:bodyPr wrap="square" rtlCol="0">
            <a:spAutoFit/>
          </a:bodyPr>
          <a:lstStyle/>
          <a:p>
            <a:r>
              <a:rPr lang="en-US" dirty="0">
                <a:solidFill>
                  <a:srgbClr val="1CADE4"/>
                </a:solidFill>
              </a:rPr>
              <a:t>Figure descriptions (clockwise starting from top left)</a:t>
            </a:r>
          </a:p>
          <a:p>
            <a:r>
              <a:rPr lang="en-US" dirty="0"/>
              <a:t>Figure 1: RDF C (sp3) – C (sp3)</a:t>
            </a:r>
          </a:p>
          <a:p>
            <a:r>
              <a:rPr lang="en-US" dirty="0"/>
              <a:t>Figure 2: RDF C (sp3) – H</a:t>
            </a:r>
          </a:p>
          <a:p>
            <a:r>
              <a:rPr lang="en-US" dirty="0"/>
              <a:t>Figure 3: RDF C (sp3) – O</a:t>
            </a:r>
          </a:p>
          <a:p>
            <a:r>
              <a:rPr lang="en-US" dirty="0"/>
              <a:t>Figure 4: RDF C (sp3) – C (</a:t>
            </a:r>
            <a:r>
              <a:rPr lang="en-US" dirty="0" err="1"/>
              <a:t>sp</a:t>
            </a:r>
            <a:r>
              <a:rPr lang="en-US" dirty="0"/>
              <a:t>)</a:t>
            </a:r>
          </a:p>
          <a:p>
            <a:endParaRPr lang="en-US" dirty="0"/>
          </a:p>
          <a:p>
            <a:r>
              <a:rPr lang="en-US" dirty="0">
                <a:solidFill>
                  <a:srgbClr val="1CADE4"/>
                </a:solidFill>
              </a:rPr>
              <a:t>Axis labels</a:t>
            </a:r>
          </a:p>
          <a:p>
            <a:r>
              <a:rPr lang="en-US" dirty="0"/>
              <a:t>X-axis: distance from reference atom in Å</a:t>
            </a:r>
          </a:p>
          <a:p>
            <a:r>
              <a:rPr lang="en-US" dirty="0"/>
              <a:t>Y-axis: value of g(r)</a:t>
            </a:r>
          </a:p>
        </p:txBody>
      </p:sp>
    </p:spTree>
    <p:extLst>
      <p:ext uri="{BB962C8B-B14F-4D97-AF65-F5344CB8AC3E}">
        <p14:creationId xmlns:p14="http://schemas.microsoft.com/office/powerpoint/2010/main" val="3810328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A117A-1C50-4E7C-AEBD-C7E19566560E}"/>
              </a:ext>
            </a:extLst>
          </p:cNvPr>
          <p:cNvSpPr>
            <a:spLocks noGrp="1"/>
          </p:cNvSpPr>
          <p:nvPr>
            <p:ph type="title"/>
          </p:nvPr>
        </p:nvSpPr>
        <p:spPr/>
        <p:txBody>
          <a:bodyPr/>
          <a:lstStyle/>
          <a:p>
            <a:r>
              <a:rPr lang="en-US" dirty="0"/>
              <a:t>Density comparison: C++</a:t>
            </a:r>
          </a:p>
        </p:txBody>
      </p:sp>
      <p:pic>
        <p:nvPicPr>
          <p:cNvPr id="5" name="Content Placeholder 4">
            <a:extLst>
              <a:ext uri="{FF2B5EF4-FFF2-40B4-BE49-F238E27FC236}">
                <a16:creationId xmlns:a16="http://schemas.microsoft.com/office/drawing/2014/main" id="{11A648E4-5256-4507-A96A-44206156C9F9}"/>
              </a:ext>
            </a:extLst>
          </p:cNvPr>
          <p:cNvPicPr>
            <a:picLocks noGrp="1" noChangeAspect="1"/>
          </p:cNvPicPr>
          <p:nvPr>
            <p:ph idx="1"/>
          </p:nvPr>
        </p:nvPicPr>
        <p:blipFill>
          <a:blip r:embed="rId2"/>
          <a:stretch>
            <a:fillRect/>
          </a:stretch>
        </p:blipFill>
        <p:spPr>
          <a:xfrm>
            <a:off x="1524000" y="2420781"/>
            <a:ext cx="9144000" cy="3412593"/>
          </a:xfrm>
        </p:spPr>
      </p:pic>
      <p:pic>
        <p:nvPicPr>
          <p:cNvPr id="7" name="Picture 6">
            <a:extLst>
              <a:ext uri="{FF2B5EF4-FFF2-40B4-BE49-F238E27FC236}">
                <a16:creationId xmlns:a16="http://schemas.microsoft.com/office/drawing/2014/main" id="{A267AC87-10FC-475F-8DE8-DBC80F115C16}"/>
              </a:ext>
            </a:extLst>
          </p:cNvPr>
          <p:cNvPicPr>
            <a:picLocks noChangeAspect="1"/>
          </p:cNvPicPr>
          <p:nvPr/>
        </p:nvPicPr>
        <p:blipFill>
          <a:blip r:embed="rId3"/>
          <a:stretch>
            <a:fillRect/>
          </a:stretch>
        </p:blipFill>
        <p:spPr>
          <a:xfrm>
            <a:off x="1532965" y="2076858"/>
            <a:ext cx="9144000" cy="379783"/>
          </a:xfrm>
          <a:prstGeom prst="rect">
            <a:avLst/>
          </a:prstGeom>
        </p:spPr>
      </p:pic>
    </p:spTree>
    <p:extLst>
      <p:ext uri="{BB962C8B-B14F-4D97-AF65-F5344CB8AC3E}">
        <p14:creationId xmlns:p14="http://schemas.microsoft.com/office/powerpoint/2010/main" val="3187596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45FF9-E515-41ED-A2B1-6D6B22322216}"/>
              </a:ext>
            </a:extLst>
          </p:cNvPr>
          <p:cNvSpPr>
            <a:spLocks noGrp="1"/>
          </p:cNvSpPr>
          <p:nvPr>
            <p:ph type="title"/>
          </p:nvPr>
        </p:nvSpPr>
        <p:spPr/>
        <p:txBody>
          <a:bodyPr/>
          <a:lstStyle/>
          <a:p>
            <a:r>
              <a:rPr lang="en-US" dirty="0"/>
              <a:t>Major findings</a:t>
            </a:r>
          </a:p>
        </p:txBody>
      </p:sp>
      <p:sp>
        <p:nvSpPr>
          <p:cNvPr id="3" name="Content Placeholder 2">
            <a:extLst>
              <a:ext uri="{FF2B5EF4-FFF2-40B4-BE49-F238E27FC236}">
                <a16:creationId xmlns:a16="http://schemas.microsoft.com/office/drawing/2014/main" id="{F299FCDF-76D8-41A7-8BA7-E9137D0EFD41}"/>
              </a:ext>
            </a:extLst>
          </p:cNvPr>
          <p:cNvSpPr>
            <a:spLocks noGrp="1"/>
          </p:cNvSpPr>
          <p:nvPr>
            <p:ph idx="1"/>
          </p:nvPr>
        </p:nvSpPr>
        <p:spPr/>
        <p:txBody>
          <a:bodyPr/>
          <a:lstStyle/>
          <a:p>
            <a:pPr>
              <a:buFont typeface="Arial" panose="020B0604020202020204" pitchFamily="34" charset="0"/>
              <a:buChar char="•"/>
            </a:pPr>
            <a:r>
              <a:rPr lang="en-US" dirty="0"/>
              <a:t> </a:t>
            </a:r>
            <a:r>
              <a:rPr lang="en-US" dirty="0">
                <a:solidFill>
                  <a:srgbClr val="1CADE4"/>
                </a:solidFill>
              </a:rPr>
              <a:t>Density</a:t>
            </a:r>
            <a:r>
              <a:rPr lang="en-US" dirty="0"/>
              <a:t>: Some of the simulated density values match with the expected density values. Some values are off by a small margin, and there are also some values which are significantly different from the calculated values</a:t>
            </a:r>
          </a:p>
          <a:p>
            <a:pPr>
              <a:buFont typeface="Arial" panose="020B0604020202020204" pitchFamily="34" charset="0"/>
              <a:buChar char="•"/>
            </a:pPr>
            <a:r>
              <a:rPr lang="en-US" dirty="0"/>
              <a:t> </a:t>
            </a:r>
            <a:r>
              <a:rPr lang="en-US" dirty="0">
                <a:solidFill>
                  <a:srgbClr val="1CADE4"/>
                </a:solidFill>
              </a:rPr>
              <a:t>RDF</a:t>
            </a:r>
            <a:r>
              <a:rPr lang="en-US" dirty="0"/>
              <a:t>: The RDFs of all the pairs of atoms even out (stop fluctuating) and assume the correct value of g(r) = 1 (for large distances), which shows that the system attains equilibrium</a:t>
            </a:r>
          </a:p>
          <a:p>
            <a:pPr>
              <a:buFont typeface="Arial" panose="020B0604020202020204" pitchFamily="34" charset="0"/>
              <a:buChar char="•"/>
            </a:pPr>
            <a:r>
              <a:rPr lang="en-US" dirty="0"/>
              <a:t> </a:t>
            </a:r>
            <a:r>
              <a:rPr lang="en-US" dirty="0">
                <a:solidFill>
                  <a:srgbClr val="1CADE4"/>
                </a:solidFill>
              </a:rPr>
              <a:t>System size</a:t>
            </a:r>
            <a:r>
              <a:rPr lang="en-US" dirty="0"/>
              <a:t>: We can see an apparent effect of the increase and decrease in simulation PT conditions on the system’s volume (simulation box)</a:t>
            </a:r>
          </a:p>
          <a:p>
            <a:pPr>
              <a:buFont typeface="Arial" panose="020B0604020202020204" pitchFamily="34" charset="0"/>
              <a:buChar char="•"/>
            </a:pPr>
            <a:r>
              <a:rPr lang="en-US" dirty="0"/>
              <a:t> </a:t>
            </a:r>
            <a:r>
              <a:rPr lang="en-US" dirty="0">
                <a:solidFill>
                  <a:srgbClr val="1CADE4"/>
                </a:solidFill>
              </a:rPr>
              <a:t>Trajectory</a:t>
            </a:r>
            <a:r>
              <a:rPr lang="en-US" dirty="0"/>
              <a:t>: CH</a:t>
            </a:r>
            <a:r>
              <a:rPr lang="en-US" baseline="-25000" dirty="0"/>
              <a:t>4</a:t>
            </a:r>
            <a:r>
              <a:rPr lang="en-US" dirty="0"/>
              <a:t> and CO</a:t>
            </a:r>
            <a:r>
              <a:rPr lang="en-US" baseline="-25000" dirty="0"/>
              <a:t>2</a:t>
            </a:r>
            <a:r>
              <a:rPr lang="en-US" dirty="0"/>
              <a:t> molecules don’t show any changes to their random trajectories, as seen from the simulations’ visualization</a:t>
            </a:r>
          </a:p>
        </p:txBody>
      </p:sp>
    </p:spTree>
    <p:extLst>
      <p:ext uri="{BB962C8B-B14F-4D97-AF65-F5344CB8AC3E}">
        <p14:creationId xmlns:p14="http://schemas.microsoft.com/office/powerpoint/2010/main" val="4106444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3A953-AC45-4AFA-AA16-1BBB6126A242}"/>
              </a:ext>
            </a:extLst>
          </p:cNvPr>
          <p:cNvSpPr>
            <a:spLocks noGrp="1"/>
          </p:cNvSpPr>
          <p:nvPr>
            <p:ph type="title"/>
          </p:nvPr>
        </p:nvSpPr>
        <p:spPr/>
        <p:txBody>
          <a:bodyPr/>
          <a:lstStyle/>
          <a:p>
            <a:r>
              <a:rPr lang="en-US" dirty="0"/>
              <a:t>Discussion</a:t>
            </a:r>
          </a:p>
        </p:txBody>
      </p:sp>
      <p:sp>
        <p:nvSpPr>
          <p:cNvPr id="3" name="Text Placeholder 2">
            <a:extLst>
              <a:ext uri="{FF2B5EF4-FFF2-40B4-BE49-F238E27FC236}">
                <a16:creationId xmlns:a16="http://schemas.microsoft.com/office/drawing/2014/main" id="{A9A1988E-A742-4FA3-B99F-90F2705C819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88497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EBA9D-77A8-402D-A124-B72EE72B7706}"/>
              </a:ext>
            </a:extLst>
          </p:cNvPr>
          <p:cNvSpPr>
            <a:spLocks noGrp="1"/>
          </p:cNvSpPr>
          <p:nvPr>
            <p:ph type="title"/>
          </p:nvPr>
        </p:nvSpPr>
        <p:spPr/>
        <p:txBody>
          <a:bodyPr/>
          <a:lstStyle/>
          <a:p>
            <a:r>
              <a:rPr lang="en-US" dirty="0"/>
              <a:t>Major findings (cont.)</a:t>
            </a:r>
          </a:p>
        </p:txBody>
      </p:sp>
      <p:sp>
        <p:nvSpPr>
          <p:cNvPr id="3" name="Content Placeholder 2">
            <a:extLst>
              <a:ext uri="{FF2B5EF4-FFF2-40B4-BE49-F238E27FC236}">
                <a16:creationId xmlns:a16="http://schemas.microsoft.com/office/drawing/2014/main" id="{D2418100-8847-4344-8A4F-59D4EEF9981C}"/>
              </a:ext>
            </a:extLst>
          </p:cNvPr>
          <p:cNvSpPr>
            <a:spLocks noGrp="1"/>
          </p:cNvSpPr>
          <p:nvPr>
            <p:ph idx="1"/>
          </p:nvPr>
        </p:nvSpPr>
        <p:spPr/>
        <p:txBody>
          <a:bodyPr>
            <a:normAutofit/>
          </a:bodyPr>
          <a:lstStyle/>
          <a:p>
            <a:pPr>
              <a:buFont typeface="Arial" panose="020B0604020202020204" pitchFamily="34" charset="0"/>
              <a:buChar char="•"/>
            </a:pPr>
            <a:r>
              <a:rPr lang="en-US" dirty="0"/>
              <a:t> </a:t>
            </a:r>
            <a:r>
              <a:rPr lang="en-US" dirty="0">
                <a:solidFill>
                  <a:srgbClr val="1CADE4"/>
                </a:solidFill>
              </a:rPr>
              <a:t>Randomness of trajectories</a:t>
            </a:r>
            <a:r>
              <a:rPr lang="en-US" dirty="0"/>
              <a:t>: Observing the trajectories of CH</a:t>
            </a:r>
            <a:r>
              <a:rPr lang="en-US" baseline="-25000" dirty="0"/>
              <a:t>4</a:t>
            </a:r>
            <a:r>
              <a:rPr lang="en-US" dirty="0"/>
              <a:t> and CO</a:t>
            </a:r>
            <a:r>
              <a:rPr lang="en-US" baseline="-25000" dirty="0"/>
              <a:t>2</a:t>
            </a:r>
            <a:r>
              <a:rPr lang="en-US" dirty="0"/>
              <a:t> molecules for several different concentration values and PT conditions, we can see that while intermolecular forces may act within the system, they don’t affect the overall motion (randomness of the system)</a:t>
            </a:r>
          </a:p>
          <a:p>
            <a:pPr>
              <a:buFont typeface="Arial" panose="020B0604020202020204" pitchFamily="34" charset="0"/>
              <a:buChar char="•"/>
            </a:pPr>
            <a:r>
              <a:rPr lang="en-US" dirty="0"/>
              <a:t> </a:t>
            </a:r>
            <a:r>
              <a:rPr lang="en-US" dirty="0">
                <a:solidFill>
                  <a:srgbClr val="1CADE4"/>
                </a:solidFill>
              </a:rPr>
              <a:t>Lack of clustering</a:t>
            </a:r>
            <a:r>
              <a:rPr lang="en-US" dirty="0"/>
              <a:t>: There is no preferential clustering of molecules within the bounds of the system, i.e., the molecules are evenly spaced out within the simulation box. We can say that without using reactive parameters for accounting for changes within the system, both gases CH</a:t>
            </a:r>
            <a:r>
              <a:rPr lang="en-US" baseline="-25000" dirty="0"/>
              <a:t>4</a:t>
            </a:r>
            <a:r>
              <a:rPr lang="en-US" dirty="0"/>
              <a:t> and CO</a:t>
            </a:r>
            <a:r>
              <a:rPr lang="en-US" baseline="-25000" dirty="0"/>
              <a:t>2</a:t>
            </a:r>
            <a:r>
              <a:rPr lang="en-US" dirty="0"/>
              <a:t> are miscible even under high PT conditions</a:t>
            </a:r>
          </a:p>
        </p:txBody>
      </p:sp>
    </p:spTree>
    <p:extLst>
      <p:ext uri="{BB962C8B-B14F-4D97-AF65-F5344CB8AC3E}">
        <p14:creationId xmlns:p14="http://schemas.microsoft.com/office/powerpoint/2010/main" val="2462011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1355-2DCB-4D2E-9CFE-E0B92EDBB96D}"/>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7086EE6E-A1EC-4334-932C-0BA11A2C5C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26749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55884-2DC4-4F8E-BBCC-42E6AD985BE8}"/>
              </a:ext>
            </a:extLst>
          </p:cNvPr>
          <p:cNvSpPr>
            <a:spLocks noGrp="1"/>
          </p:cNvSpPr>
          <p:nvPr>
            <p:ph type="title"/>
          </p:nvPr>
        </p:nvSpPr>
        <p:spPr/>
        <p:txBody>
          <a:bodyPr/>
          <a:lstStyle/>
          <a:p>
            <a:r>
              <a:rPr lang="en-US" dirty="0"/>
              <a:t>Erroneous data</a:t>
            </a:r>
          </a:p>
        </p:txBody>
      </p:sp>
      <p:sp>
        <p:nvSpPr>
          <p:cNvPr id="3" name="Content Placeholder 2">
            <a:extLst>
              <a:ext uri="{FF2B5EF4-FFF2-40B4-BE49-F238E27FC236}">
                <a16:creationId xmlns:a16="http://schemas.microsoft.com/office/drawing/2014/main" id="{3CBA61F2-63A0-4262-B295-87DC35546356}"/>
              </a:ext>
            </a:extLst>
          </p:cNvPr>
          <p:cNvSpPr>
            <a:spLocks noGrp="1"/>
          </p:cNvSpPr>
          <p:nvPr>
            <p:ph idx="1"/>
          </p:nvPr>
        </p:nvSpPr>
        <p:spPr/>
        <p:txBody>
          <a:bodyPr/>
          <a:lstStyle/>
          <a:p>
            <a:pPr>
              <a:buFont typeface="Arial" panose="020B0604020202020204" pitchFamily="34" charset="0"/>
              <a:buChar char="•"/>
            </a:pPr>
            <a:r>
              <a:rPr lang="en-US" dirty="0"/>
              <a:t> </a:t>
            </a:r>
            <a:r>
              <a:rPr lang="en-US" dirty="0">
                <a:solidFill>
                  <a:srgbClr val="1CADE4"/>
                </a:solidFill>
              </a:rPr>
              <a:t>Density comparison</a:t>
            </a:r>
            <a:r>
              <a:rPr lang="en-US" dirty="0"/>
              <a:t>: We can see that some data closely matches the expected simulation results, while some others are off by a margin. This may be due to the difference in initial configurations of the system DATA files that have been used</a:t>
            </a:r>
          </a:p>
          <a:p>
            <a:pPr>
              <a:buFont typeface="Arial" panose="020B0604020202020204" pitchFamily="34" charset="0"/>
              <a:buChar char="•"/>
            </a:pPr>
            <a:r>
              <a:rPr lang="en-US" dirty="0"/>
              <a:t> </a:t>
            </a:r>
            <a:r>
              <a:rPr lang="en-US" dirty="0">
                <a:solidFill>
                  <a:srgbClr val="1CADE4"/>
                </a:solidFill>
              </a:rPr>
              <a:t>Absence of reactive parameters</a:t>
            </a:r>
            <a:r>
              <a:rPr lang="en-US" dirty="0"/>
              <a:t>: Some other factors which may account for these discrepancies may be tied to the assumptions we made while conducting this study, e.g., the absence of reactive parameters and/or force fields</a:t>
            </a:r>
          </a:p>
          <a:p>
            <a:pPr>
              <a:buFont typeface="Arial" panose="020B0604020202020204" pitchFamily="34" charset="0"/>
              <a:buChar char="•"/>
            </a:pPr>
            <a:r>
              <a:rPr lang="en-US" dirty="0"/>
              <a:t> </a:t>
            </a:r>
            <a:r>
              <a:rPr lang="en-US" dirty="0">
                <a:solidFill>
                  <a:srgbClr val="1CADE4"/>
                </a:solidFill>
              </a:rPr>
              <a:t>Simulation box size</a:t>
            </a:r>
            <a:r>
              <a:rPr lang="en-US" dirty="0"/>
              <a:t>: Finally, a larger simulation box may help with more accurate results for the last group of simulations, i.e., X</a:t>
            </a:r>
            <a:r>
              <a:rPr lang="en-US" baseline="-25000" dirty="0"/>
              <a:t>CH4</a:t>
            </a:r>
            <a:r>
              <a:rPr lang="en-US" dirty="0"/>
              <a:t> = 0.1 (soft limit of simulation box volume was 125000 Å</a:t>
            </a:r>
            <a:r>
              <a:rPr lang="en-US" baseline="30000" dirty="0"/>
              <a:t>3</a:t>
            </a:r>
            <a:r>
              <a:rPr lang="en-US" dirty="0"/>
              <a:t>)</a:t>
            </a:r>
          </a:p>
          <a:p>
            <a:pPr marL="0" indent="0">
              <a:buNone/>
            </a:pPr>
            <a:endParaRPr lang="en-US" dirty="0"/>
          </a:p>
        </p:txBody>
      </p:sp>
    </p:spTree>
    <p:extLst>
      <p:ext uri="{BB962C8B-B14F-4D97-AF65-F5344CB8AC3E}">
        <p14:creationId xmlns:p14="http://schemas.microsoft.com/office/powerpoint/2010/main" val="914834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69B3F-DC53-47AB-A8FF-A97988A271FF}"/>
              </a:ext>
            </a:extLst>
          </p:cNvPr>
          <p:cNvSpPr>
            <a:spLocks noGrp="1"/>
          </p:cNvSpPr>
          <p:nvPr>
            <p:ph type="title"/>
          </p:nvPr>
        </p:nvSpPr>
        <p:spPr/>
        <p:txBody>
          <a:bodyPr/>
          <a:lstStyle/>
          <a:p>
            <a:r>
              <a:rPr lang="en-US" dirty="0"/>
              <a:t>Conclusions</a:t>
            </a:r>
          </a:p>
        </p:txBody>
      </p:sp>
      <p:sp>
        <p:nvSpPr>
          <p:cNvPr id="3" name="Text Placeholder 2">
            <a:extLst>
              <a:ext uri="{FF2B5EF4-FFF2-40B4-BE49-F238E27FC236}">
                <a16:creationId xmlns:a16="http://schemas.microsoft.com/office/drawing/2014/main" id="{14243983-F100-4E15-8099-4013817114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816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DA6EB-0EB4-42E9-BCCA-CEA1B829596C}"/>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48377C7-A47A-484C-8A5C-A2213A671EA3}"/>
              </a:ext>
            </a:extLst>
          </p:cNvPr>
          <p:cNvSpPr>
            <a:spLocks noGrp="1"/>
          </p:cNvSpPr>
          <p:nvPr>
            <p:ph idx="1"/>
          </p:nvPr>
        </p:nvSpPr>
        <p:spPr/>
        <p:txBody>
          <a:bodyPr/>
          <a:lstStyle/>
          <a:p>
            <a:pPr>
              <a:buFont typeface="Arial" panose="020B0604020202020204" pitchFamily="34" charset="0"/>
              <a:buChar char="•"/>
            </a:pPr>
            <a:r>
              <a:rPr lang="en-US" dirty="0"/>
              <a:t> </a:t>
            </a:r>
            <a:r>
              <a:rPr lang="en-US" dirty="0">
                <a:solidFill>
                  <a:srgbClr val="1CADE4"/>
                </a:solidFill>
              </a:rPr>
              <a:t>Miscibility</a:t>
            </a:r>
            <a:r>
              <a:rPr lang="en-US" dirty="0"/>
              <a:t>: CH</a:t>
            </a:r>
            <a:r>
              <a:rPr lang="en-US" baseline="-25000" dirty="0"/>
              <a:t>4</a:t>
            </a:r>
            <a:r>
              <a:rPr lang="en-US" dirty="0"/>
              <a:t> and CO</a:t>
            </a:r>
            <a:r>
              <a:rPr lang="en-US" baseline="-25000" dirty="0"/>
              <a:t>2</a:t>
            </a:r>
            <a:r>
              <a:rPr lang="en-US" dirty="0"/>
              <a:t> do not show any immiscibility at high PT conditions; the movement of molecules of both gases are similar at the 2 different PT conditions used in each set of simulations</a:t>
            </a:r>
          </a:p>
          <a:p>
            <a:pPr>
              <a:buFont typeface="Arial" panose="020B0604020202020204" pitchFamily="34" charset="0"/>
              <a:buChar char="•"/>
            </a:pPr>
            <a:r>
              <a:rPr lang="en-US" dirty="0"/>
              <a:t> </a:t>
            </a:r>
            <a:r>
              <a:rPr lang="en-US" dirty="0">
                <a:solidFill>
                  <a:srgbClr val="1CADE4"/>
                </a:solidFill>
              </a:rPr>
              <a:t>Clustering</a:t>
            </a:r>
            <a:r>
              <a:rPr lang="en-US" dirty="0"/>
              <a:t>: The molecules of both gases do not show any layering or clustering, i.e., they are randomly distributed in space and do not seem to influence each other</a:t>
            </a:r>
          </a:p>
          <a:p>
            <a:pPr>
              <a:buFont typeface="Arial" panose="020B0604020202020204" pitchFamily="34" charset="0"/>
              <a:buChar char="•"/>
            </a:pPr>
            <a:r>
              <a:rPr lang="en-US" dirty="0"/>
              <a:t> </a:t>
            </a:r>
            <a:r>
              <a:rPr lang="en-US" dirty="0">
                <a:solidFill>
                  <a:srgbClr val="1CADE4"/>
                </a:solidFill>
              </a:rPr>
              <a:t>Simulated data</a:t>
            </a:r>
            <a:r>
              <a:rPr lang="en-US" dirty="0"/>
              <a:t>: Some of the simulations are successfully equilibrated, but the other simulations differ from the expected outcome</a:t>
            </a:r>
          </a:p>
        </p:txBody>
      </p:sp>
    </p:spTree>
    <p:extLst>
      <p:ext uri="{BB962C8B-B14F-4D97-AF65-F5344CB8AC3E}">
        <p14:creationId xmlns:p14="http://schemas.microsoft.com/office/powerpoint/2010/main" val="381113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96DB6-F829-4B68-95F6-450A93F52137}"/>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3C0CD348-3C30-4846-9DF0-B892D899BFEF}"/>
              </a:ext>
            </a:extLst>
          </p:cNvPr>
          <p:cNvSpPr>
            <a:spLocks noGrp="1"/>
          </p:cNvSpPr>
          <p:nvPr>
            <p:ph idx="1"/>
          </p:nvPr>
        </p:nvSpPr>
        <p:spPr/>
        <p:txBody>
          <a:bodyPr/>
          <a:lstStyle/>
          <a:p>
            <a:pPr>
              <a:buFont typeface="Arial" panose="020B0604020202020204" pitchFamily="34" charset="0"/>
              <a:buChar char="•"/>
            </a:pPr>
            <a:r>
              <a:rPr lang="en-US" dirty="0"/>
              <a:t> </a:t>
            </a:r>
            <a:r>
              <a:rPr lang="en-US" dirty="0">
                <a:solidFill>
                  <a:srgbClr val="1CADE4"/>
                </a:solidFill>
              </a:rPr>
              <a:t>Reactive parameters</a:t>
            </a:r>
            <a:r>
              <a:rPr lang="en-US" dirty="0"/>
              <a:t>: No reaction force fields have been used to account for the formation of precipitate or other substances (if any) with the change in PT conditions</a:t>
            </a:r>
          </a:p>
          <a:p>
            <a:pPr>
              <a:buFont typeface="Arial" panose="020B0604020202020204" pitchFamily="34" charset="0"/>
              <a:buChar char="•"/>
            </a:pPr>
            <a:r>
              <a:rPr lang="en-US" dirty="0"/>
              <a:t> </a:t>
            </a:r>
            <a:r>
              <a:rPr lang="en-US" dirty="0">
                <a:solidFill>
                  <a:srgbClr val="1CADE4"/>
                </a:solidFill>
              </a:rPr>
              <a:t>External forces</a:t>
            </a:r>
            <a:r>
              <a:rPr lang="en-US" dirty="0"/>
              <a:t>: The simulation box created for this study does not account for external forces acting on the binary gas mixture (if any)</a:t>
            </a:r>
          </a:p>
          <a:p>
            <a:pPr>
              <a:buFont typeface="Arial" panose="020B0604020202020204" pitchFamily="34" charset="0"/>
              <a:buChar char="•"/>
            </a:pPr>
            <a:r>
              <a:rPr lang="en-US" dirty="0"/>
              <a:t> </a:t>
            </a:r>
            <a:r>
              <a:rPr lang="en-US" dirty="0">
                <a:solidFill>
                  <a:srgbClr val="1CADE4"/>
                </a:solidFill>
              </a:rPr>
              <a:t>Simulation conditions</a:t>
            </a:r>
            <a:r>
              <a:rPr lang="en-US" dirty="0"/>
              <a:t>: Simulations were conducted only for high PT conditions, and cases of high pressure, but low temperature weren’t considered. This makes the results of this study only valid for the gaseous state of CH</a:t>
            </a:r>
            <a:r>
              <a:rPr lang="en-US" baseline="-25000" dirty="0"/>
              <a:t>4</a:t>
            </a:r>
            <a:r>
              <a:rPr lang="en-US" dirty="0"/>
              <a:t> and CO</a:t>
            </a:r>
            <a:r>
              <a:rPr lang="en-US" baseline="-25000" dirty="0"/>
              <a:t>2</a:t>
            </a:r>
          </a:p>
        </p:txBody>
      </p:sp>
    </p:spTree>
    <p:extLst>
      <p:ext uri="{BB962C8B-B14F-4D97-AF65-F5344CB8AC3E}">
        <p14:creationId xmlns:p14="http://schemas.microsoft.com/office/powerpoint/2010/main" val="75735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D52D7-815C-483F-8587-B682BCA74C75}"/>
              </a:ext>
            </a:extLst>
          </p:cNvPr>
          <p:cNvSpPr>
            <a:spLocks noGrp="1"/>
          </p:cNvSpPr>
          <p:nvPr>
            <p:ph type="title"/>
          </p:nvPr>
        </p:nvSpPr>
        <p:spPr/>
        <p:txBody>
          <a:bodyPr/>
          <a:lstStyle/>
          <a:p>
            <a:r>
              <a:rPr lang="en-US" dirty="0"/>
              <a:t>Future research</a:t>
            </a:r>
          </a:p>
        </p:txBody>
      </p:sp>
      <p:sp>
        <p:nvSpPr>
          <p:cNvPr id="3" name="Content Placeholder 2">
            <a:extLst>
              <a:ext uri="{FF2B5EF4-FFF2-40B4-BE49-F238E27FC236}">
                <a16:creationId xmlns:a16="http://schemas.microsoft.com/office/drawing/2014/main" id="{5A262AB7-597E-4BAF-9216-2593DB7E2966}"/>
              </a:ext>
            </a:extLst>
          </p:cNvPr>
          <p:cNvSpPr>
            <a:spLocks noGrp="1"/>
          </p:cNvSpPr>
          <p:nvPr>
            <p:ph idx="1"/>
          </p:nvPr>
        </p:nvSpPr>
        <p:spPr/>
        <p:txBody>
          <a:bodyPr/>
          <a:lstStyle/>
          <a:p>
            <a:pPr>
              <a:buFont typeface="Arial" panose="020B0604020202020204" pitchFamily="34" charset="0"/>
              <a:buChar char="•"/>
            </a:pPr>
            <a:r>
              <a:rPr lang="en-US" dirty="0"/>
              <a:t> </a:t>
            </a:r>
            <a:r>
              <a:rPr lang="en-US" dirty="0">
                <a:solidFill>
                  <a:srgbClr val="1CADE4"/>
                </a:solidFill>
              </a:rPr>
              <a:t>Reactive parameters</a:t>
            </a:r>
            <a:r>
              <a:rPr lang="en-US" dirty="0"/>
              <a:t>: To improve upon the results of this study, further research can be done making the use of reactive force field (</a:t>
            </a:r>
            <a:r>
              <a:rPr lang="en-US" dirty="0" err="1"/>
              <a:t>ReaxFF</a:t>
            </a:r>
            <a:r>
              <a:rPr lang="en-US" dirty="0"/>
              <a:t>). This will help account for the formation of precipitate or any other substance in the system</a:t>
            </a:r>
          </a:p>
          <a:p>
            <a:pPr>
              <a:buFont typeface="Arial" panose="020B0604020202020204" pitchFamily="34" charset="0"/>
              <a:buChar char="•"/>
            </a:pPr>
            <a:r>
              <a:rPr lang="en-US" dirty="0"/>
              <a:t> </a:t>
            </a:r>
            <a:r>
              <a:rPr lang="en-US" dirty="0">
                <a:solidFill>
                  <a:srgbClr val="1CADE4"/>
                </a:solidFill>
              </a:rPr>
              <a:t>External forces</a:t>
            </a:r>
            <a:r>
              <a:rPr lang="en-US" dirty="0"/>
              <a:t>: Inclusion of external forces along the boundary of the simulation box may lead to results which more accurately reveal the interaction of CO</a:t>
            </a:r>
            <a:r>
              <a:rPr lang="en-US" baseline="-25000" dirty="0"/>
              <a:t>2</a:t>
            </a:r>
            <a:r>
              <a:rPr lang="en-US" dirty="0"/>
              <a:t> and CH</a:t>
            </a:r>
            <a:r>
              <a:rPr lang="en-US" baseline="-25000" dirty="0"/>
              <a:t>4</a:t>
            </a:r>
            <a:r>
              <a:rPr lang="en-US" dirty="0"/>
              <a:t> in nature, e.g., subsurface</a:t>
            </a:r>
          </a:p>
        </p:txBody>
      </p:sp>
    </p:spTree>
    <p:extLst>
      <p:ext uri="{BB962C8B-B14F-4D97-AF65-F5344CB8AC3E}">
        <p14:creationId xmlns:p14="http://schemas.microsoft.com/office/powerpoint/2010/main" val="1656375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4E765-9F1B-4F9D-B8FB-9F1F45FFB7D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D358B03-A71A-4DE2-A2F8-B945280ACBBA}"/>
              </a:ext>
            </a:extLst>
          </p:cNvPr>
          <p:cNvSpPr>
            <a:spLocks noGrp="1"/>
          </p:cNvSpPr>
          <p:nvPr>
            <p:ph idx="1"/>
          </p:nvPr>
        </p:nvSpPr>
        <p:spPr/>
        <p:txBody>
          <a:bodyPr/>
          <a:lstStyle/>
          <a:p>
            <a:pPr>
              <a:buFont typeface="Arial" panose="020B0604020202020204" pitchFamily="34" charset="0"/>
              <a:buChar char="•"/>
            </a:pPr>
            <a:r>
              <a:rPr lang="en-US" dirty="0"/>
              <a:t> Bakker, R.J. (1999) Adaptation of the Bowers and Helgeson (1983) equation of state to the H2O-CO2-CH4-N2-NaCl system. </a:t>
            </a:r>
            <a:r>
              <a:rPr lang="en-US" i="1" dirty="0"/>
              <a:t>Chemical Geology 1999, 154, 225–236</a:t>
            </a:r>
          </a:p>
          <a:p>
            <a:pPr>
              <a:buFont typeface="Arial" panose="020B0604020202020204" pitchFamily="34" charset="0"/>
              <a:buChar char="•"/>
            </a:pPr>
            <a:r>
              <a:rPr lang="en-US" dirty="0"/>
              <a:t> Jorgensen, W.L., Maxwell, D.S., and Tirado-Rives, J. (1996) Development and Testing of the OPLS All-Atom Force Field on Conformational Energetics and Properties of Organic Liquids. </a:t>
            </a:r>
            <a:r>
              <a:rPr lang="en-US" i="1" dirty="0"/>
              <a:t>J. Am. Chem. Soc. 1996, 118, 45, 11225–11236</a:t>
            </a:r>
          </a:p>
          <a:p>
            <a:pPr>
              <a:buFont typeface="Arial" panose="020B0604020202020204" pitchFamily="34" charset="0"/>
              <a:buChar char="•"/>
            </a:pPr>
            <a:r>
              <a:rPr lang="en-US" dirty="0"/>
              <a:t> </a:t>
            </a:r>
            <a:r>
              <a:rPr lang="en-US" dirty="0" err="1"/>
              <a:t>Kiehl</a:t>
            </a:r>
            <a:r>
              <a:rPr lang="en-US" dirty="0"/>
              <a:t>, J.T., and Trenberth, K.E. (1997) Earth’s Annual Global Mean Budget. </a:t>
            </a:r>
            <a:r>
              <a:rPr lang="en-US" i="1" dirty="0"/>
              <a:t>Bulletin of the American Meteorological Society 1997,78, 2, 197-208</a:t>
            </a:r>
          </a:p>
        </p:txBody>
      </p:sp>
    </p:spTree>
    <p:extLst>
      <p:ext uri="{BB962C8B-B14F-4D97-AF65-F5344CB8AC3E}">
        <p14:creationId xmlns:p14="http://schemas.microsoft.com/office/powerpoint/2010/main" val="3262581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21F3-1AEA-4E49-A208-7DCDB1B8B0A9}"/>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F0E41459-B01F-499C-9A79-7DF961F1B29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04851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95544-1444-4052-BE9C-BB2A90269EA0}"/>
              </a:ext>
            </a:extLst>
          </p:cNvPr>
          <p:cNvSpPr>
            <a:spLocks noGrp="1"/>
          </p:cNvSpPr>
          <p:nvPr>
            <p:ph type="title"/>
          </p:nvPr>
        </p:nvSpPr>
        <p:spPr/>
        <p:txBody>
          <a:bodyPr/>
          <a:lstStyle/>
          <a:p>
            <a:r>
              <a:rPr lang="en-US" dirty="0"/>
              <a:t>About the study</a:t>
            </a:r>
          </a:p>
        </p:txBody>
      </p:sp>
      <p:sp>
        <p:nvSpPr>
          <p:cNvPr id="3" name="Content Placeholder 2">
            <a:extLst>
              <a:ext uri="{FF2B5EF4-FFF2-40B4-BE49-F238E27FC236}">
                <a16:creationId xmlns:a16="http://schemas.microsoft.com/office/drawing/2014/main" id="{8706671B-154E-4AA4-972F-BFD1FCE4D1F4}"/>
              </a:ext>
            </a:extLst>
          </p:cNvPr>
          <p:cNvSpPr>
            <a:spLocks noGrp="1"/>
          </p:cNvSpPr>
          <p:nvPr>
            <p:ph idx="1"/>
          </p:nvPr>
        </p:nvSpPr>
        <p:spPr/>
        <p:txBody>
          <a:bodyPr>
            <a:normAutofit lnSpcReduction="10000"/>
          </a:bodyPr>
          <a:lstStyle/>
          <a:p>
            <a:pPr>
              <a:buFont typeface="Arial" panose="020B0604020202020204" pitchFamily="34" charset="0"/>
              <a:buChar char="•"/>
            </a:pPr>
            <a:r>
              <a:rPr lang="en-US" dirty="0"/>
              <a:t> CH</a:t>
            </a:r>
            <a:r>
              <a:rPr lang="en-US" baseline="-25000" dirty="0"/>
              <a:t>4</a:t>
            </a:r>
            <a:r>
              <a:rPr lang="en-US" dirty="0"/>
              <a:t> and CO</a:t>
            </a:r>
            <a:r>
              <a:rPr lang="en-US" baseline="-25000" dirty="0"/>
              <a:t>2</a:t>
            </a:r>
            <a:r>
              <a:rPr lang="en-US" dirty="0"/>
              <a:t> are two of the most important greenhouse gases accounting for up to 35% of Earth’s greenhouse effect. Other than this, they’re also involved in several important geological processes like hydrocarbon formation, melting of glaciers, etc.</a:t>
            </a:r>
          </a:p>
          <a:p>
            <a:pPr>
              <a:buFont typeface="Arial" panose="020B0604020202020204" pitchFamily="34" charset="0"/>
              <a:buChar char="•"/>
            </a:pPr>
            <a:r>
              <a:rPr lang="en-US" dirty="0"/>
              <a:t> This study was an attempt to simulate CH</a:t>
            </a:r>
            <a:r>
              <a:rPr lang="en-US" baseline="-25000" dirty="0"/>
              <a:t>4</a:t>
            </a:r>
            <a:r>
              <a:rPr lang="en-US" dirty="0"/>
              <a:t> and CO</a:t>
            </a:r>
            <a:r>
              <a:rPr lang="en-US" baseline="-25000" dirty="0"/>
              <a:t>2</a:t>
            </a:r>
            <a:r>
              <a:rPr lang="en-US" dirty="0"/>
              <a:t> interaction (greenhouse gases), using classical molecular dynamics, at high PT conditions.</a:t>
            </a:r>
          </a:p>
          <a:p>
            <a:pPr lvl="1">
              <a:buFont typeface="Arial" panose="020B0604020202020204" pitchFamily="34" charset="0"/>
              <a:buChar char="•"/>
            </a:pPr>
            <a:r>
              <a:rPr lang="en-US" dirty="0"/>
              <a:t> To account for the variation in concentrations of above gases in nature, several different concentrations have been used to simulate the binary gas mixture (X</a:t>
            </a:r>
            <a:r>
              <a:rPr lang="en-US" baseline="-25000" dirty="0"/>
              <a:t>CH4</a:t>
            </a:r>
            <a:r>
              <a:rPr lang="en-US" dirty="0"/>
              <a:t> = 0.1, 0.3, 0.5, 0.7, 0.9)</a:t>
            </a:r>
          </a:p>
          <a:p>
            <a:pPr lvl="1">
              <a:buFont typeface="Arial" panose="020B0604020202020204" pitchFamily="34" charset="0"/>
              <a:buChar char="•"/>
            </a:pPr>
            <a:r>
              <a:rPr lang="en-US" dirty="0"/>
              <a:t>Open-source MD package LAMMPS (Large-Scale Atomic/Molecular Massively Parallel Simulator) was used for performing the simulations</a:t>
            </a:r>
          </a:p>
          <a:p>
            <a:pPr lvl="1">
              <a:buFont typeface="Arial" panose="020B0604020202020204" pitchFamily="34" charset="0"/>
              <a:buChar char="•"/>
            </a:pPr>
            <a:r>
              <a:rPr lang="en-US" dirty="0"/>
              <a:t>Open-source molecule builder and visualizer Avogadro was used to generate CH</a:t>
            </a:r>
            <a:r>
              <a:rPr lang="en-US" baseline="-25000" dirty="0"/>
              <a:t>4</a:t>
            </a:r>
            <a:r>
              <a:rPr lang="en-US" dirty="0"/>
              <a:t> and CO</a:t>
            </a:r>
            <a:r>
              <a:rPr lang="en-US" baseline="-25000" dirty="0"/>
              <a:t>2</a:t>
            </a:r>
            <a:r>
              <a:rPr lang="en-US" dirty="0"/>
              <a:t> molecules</a:t>
            </a:r>
          </a:p>
          <a:p>
            <a:pPr lvl="1">
              <a:buFont typeface="Arial" panose="020B0604020202020204" pitchFamily="34" charset="0"/>
              <a:buChar char="•"/>
            </a:pPr>
            <a:r>
              <a:rPr lang="en-US" dirty="0"/>
              <a:t>Open-source packing configurator Packmol was used to generate the system of molecules</a:t>
            </a:r>
          </a:p>
          <a:p>
            <a:pPr lvl="1">
              <a:buFont typeface="Arial" panose="020B0604020202020204" pitchFamily="34" charset="0"/>
              <a:buChar char="•"/>
            </a:pPr>
            <a:r>
              <a:rPr lang="en-US" dirty="0"/>
              <a:t>Open-source modelling and visualization software VMD (Visual Molecular Dynamics) was used for data visualization and analysis</a:t>
            </a:r>
          </a:p>
        </p:txBody>
      </p:sp>
    </p:spTree>
    <p:extLst>
      <p:ext uri="{BB962C8B-B14F-4D97-AF65-F5344CB8AC3E}">
        <p14:creationId xmlns:p14="http://schemas.microsoft.com/office/powerpoint/2010/main" val="2027097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21166-FEEB-4E7B-AE83-0AC558AE743C}"/>
              </a:ext>
            </a:extLst>
          </p:cNvPr>
          <p:cNvSpPr>
            <a:spLocks noGrp="1"/>
          </p:cNvSpPr>
          <p:nvPr>
            <p:ph type="title"/>
          </p:nvPr>
        </p:nvSpPr>
        <p:spPr/>
        <p:txBody>
          <a:bodyPr/>
          <a:lstStyle/>
          <a:p>
            <a:r>
              <a:rPr lang="en-US" dirty="0"/>
              <a:t>Objective of the study</a:t>
            </a:r>
          </a:p>
        </p:txBody>
      </p:sp>
      <p:sp>
        <p:nvSpPr>
          <p:cNvPr id="3" name="Content Placeholder 2">
            <a:extLst>
              <a:ext uri="{FF2B5EF4-FFF2-40B4-BE49-F238E27FC236}">
                <a16:creationId xmlns:a16="http://schemas.microsoft.com/office/drawing/2014/main" id="{F50B46EE-FAAF-450C-B6FC-704D0E69F28D}"/>
              </a:ext>
            </a:extLst>
          </p:cNvPr>
          <p:cNvSpPr>
            <a:spLocks noGrp="1"/>
          </p:cNvSpPr>
          <p:nvPr>
            <p:ph idx="1"/>
          </p:nvPr>
        </p:nvSpPr>
        <p:spPr/>
        <p:txBody>
          <a:bodyPr/>
          <a:lstStyle/>
          <a:p>
            <a:pPr>
              <a:buFont typeface="Arial" panose="020B0604020202020204" pitchFamily="34" charset="0"/>
              <a:buChar char="•"/>
            </a:pPr>
            <a:r>
              <a:rPr lang="en-US" dirty="0"/>
              <a:t> The questions this study tries to answer are:</a:t>
            </a:r>
          </a:p>
          <a:p>
            <a:pPr lvl="1">
              <a:buFont typeface="Arial" panose="020B0604020202020204" pitchFamily="34" charset="0"/>
              <a:buChar char="•"/>
            </a:pPr>
            <a:r>
              <a:rPr lang="en-US" dirty="0"/>
              <a:t> </a:t>
            </a:r>
            <a:r>
              <a:rPr lang="en-US" dirty="0">
                <a:solidFill>
                  <a:srgbClr val="1CADE4"/>
                </a:solidFill>
              </a:rPr>
              <a:t>Is there any change to the miscibility of CH</a:t>
            </a:r>
            <a:r>
              <a:rPr lang="en-US" baseline="-25000" dirty="0">
                <a:solidFill>
                  <a:srgbClr val="1CADE4"/>
                </a:solidFill>
              </a:rPr>
              <a:t>4</a:t>
            </a:r>
            <a:r>
              <a:rPr lang="en-US" dirty="0">
                <a:solidFill>
                  <a:srgbClr val="1CADE4"/>
                </a:solidFill>
              </a:rPr>
              <a:t> and CO</a:t>
            </a:r>
            <a:r>
              <a:rPr lang="en-US" baseline="-25000" dirty="0">
                <a:solidFill>
                  <a:srgbClr val="1CADE4"/>
                </a:solidFill>
              </a:rPr>
              <a:t>2</a:t>
            </a:r>
            <a:r>
              <a:rPr lang="en-US" dirty="0">
                <a:solidFill>
                  <a:srgbClr val="1CADE4"/>
                </a:solidFill>
              </a:rPr>
              <a:t> at high PT conditions?</a:t>
            </a:r>
          </a:p>
          <a:p>
            <a:pPr lvl="1">
              <a:buFont typeface="Arial" panose="020B0604020202020204" pitchFamily="34" charset="0"/>
              <a:buChar char="•"/>
            </a:pPr>
            <a:r>
              <a:rPr lang="en-US" dirty="0">
                <a:solidFill>
                  <a:srgbClr val="1CADE4"/>
                </a:solidFill>
              </a:rPr>
              <a:t> Do the molecules of CH</a:t>
            </a:r>
            <a:r>
              <a:rPr lang="en-US" baseline="-25000" dirty="0">
                <a:solidFill>
                  <a:srgbClr val="1CADE4"/>
                </a:solidFill>
              </a:rPr>
              <a:t>4</a:t>
            </a:r>
            <a:r>
              <a:rPr lang="en-US" dirty="0">
                <a:solidFill>
                  <a:srgbClr val="1CADE4"/>
                </a:solidFill>
              </a:rPr>
              <a:t> and CO</a:t>
            </a:r>
            <a:r>
              <a:rPr lang="en-US" baseline="-25000" dirty="0">
                <a:solidFill>
                  <a:srgbClr val="1CADE4"/>
                </a:solidFill>
              </a:rPr>
              <a:t>2</a:t>
            </a:r>
            <a:r>
              <a:rPr lang="en-US" dirty="0">
                <a:solidFill>
                  <a:srgbClr val="1CADE4"/>
                </a:solidFill>
              </a:rPr>
              <a:t> show any layering/clustering at these PT conditions?</a:t>
            </a:r>
          </a:p>
          <a:p>
            <a:pPr>
              <a:buFont typeface="Arial" panose="020B0604020202020204" pitchFamily="34" charset="0"/>
              <a:buChar char="•"/>
            </a:pPr>
            <a:r>
              <a:rPr lang="en-US" dirty="0"/>
              <a:t> This study was conducted in an attempt to lay the foundation for future research on the interaction of greenhouse gases</a:t>
            </a:r>
          </a:p>
          <a:p>
            <a:pPr lvl="1">
              <a:buFont typeface="Arial" panose="020B0604020202020204" pitchFamily="34" charset="0"/>
              <a:buChar char="•"/>
            </a:pPr>
            <a:r>
              <a:rPr lang="en-US" dirty="0"/>
              <a:t> It is important to understand the interaction of greenhouse gases like CH</a:t>
            </a:r>
            <a:r>
              <a:rPr lang="en-US" baseline="-25000" dirty="0"/>
              <a:t>4</a:t>
            </a:r>
            <a:r>
              <a:rPr lang="en-US" dirty="0"/>
              <a:t> and CO</a:t>
            </a:r>
            <a:r>
              <a:rPr lang="en-US" baseline="-25000" dirty="0"/>
              <a:t>2</a:t>
            </a:r>
            <a:r>
              <a:rPr lang="en-US" dirty="0"/>
              <a:t> because said gases aren’t necessarily undesirable; they have many uses other than their contribution to the greenhouse effect</a:t>
            </a:r>
          </a:p>
          <a:p>
            <a:pPr lvl="1">
              <a:buFont typeface="Arial" panose="020B0604020202020204" pitchFamily="34" charset="0"/>
              <a:buChar char="•"/>
            </a:pPr>
            <a:r>
              <a:rPr lang="en-US" dirty="0"/>
              <a:t>Data obtained through this study can be used to conduct further analysis to determine the optimal methods of storing greenhouse gases, including subsurface storage</a:t>
            </a:r>
          </a:p>
        </p:txBody>
      </p:sp>
    </p:spTree>
    <p:extLst>
      <p:ext uri="{BB962C8B-B14F-4D97-AF65-F5344CB8AC3E}">
        <p14:creationId xmlns:p14="http://schemas.microsoft.com/office/powerpoint/2010/main" val="2303223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53B4-4B5C-437E-A7A6-1743A099DFE3}"/>
              </a:ext>
            </a:extLst>
          </p:cNvPr>
          <p:cNvSpPr>
            <a:spLocks noGrp="1"/>
          </p:cNvSpPr>
          <p:nvPr>
            <p:ph type="title"/>
          </p:nvPr>
        </p:nvSpPr>
        <p:spPr/>
        <p:txBody>
          <a:bodyPr/>
          <a:lstStyle/>
          <a:p>
            <a:r>
              <a:rPr lang="en-US" dirty="0"/>
              <a:t>Definitions</a:t>
            </a:r>
          </a:p>
        </p:txBody>
      </p:sp>
      <p:sp>
        <p:nvSpPr>
          <p:cNvPr id="3" name="Content Placeholder 2">
            <a:extLst>
              <a:ext uri="{FF2B5EF4-FFF2-40B4-BE49-F238E27FC236}">
                <a16:creationId xmlns:a16="http://schemas.microsoft.com/office/drawing/2014/main" id="{8B49E40E-3664-4A23-BDBF-C0677507F2A8}"/>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en-US" dirty="0"/>
              <a:t> </a:t>
            </a:r>
            <a:r>
              <a:rPr lang="en-US" dirty="0">
                <a:solidFill>
                  <a:srgbClr val="1CADE4"/>
                </a:solidFill>
              </a:rPr>
              <a:t>Classical Molecular Dynamics</a:t>
            </a:r>
            <a:r>
              <a:rPr lang="en-US" dirty="0"/>
              <a:t>: a tool used to study the effect of specific nanostructures on the overall mechanical behavior of a material. It solves Newtonian equations of motions for each atom in the system using initial coordinates, a potential, and algorithms for propagation. It also treats nuclei as point particles that follow classical Newtonian dynamics</a:t>
            </a:r>
          </a:p>
          <a:p>
            <a:pPr>
              <a:buFont typeface="Arial" panose="020B0604020202020204" pitchFamily="34" charset="0"/>
              <a:buChar char="•"/>
            </a:pPr>
            <a:r>
              <a:rPr lang="en-US" dirty="0">
                <a:solidFill>
                  <a:srgbClr val="1CADE4"/>
                </a:solidFill>
              </a:rPr>
              <a:t> NVE</a:t>
            </a:r>
            <a:r>
              <a:rPr lang="en-US" dirty="0"/>
              <a:t>: The constant-energy, constant-volume ensemble (NVE), also known as the microcanonical ensemble, is obtained by solving Newton’s equation without any temperature and pressure control.</a:t>
            </a:r>
          </a:p>
          <a:p>
            <a:pPr>
              <a:buFont typeface="Arial" panose="020B0604020202020204" pitchFamily="34" charset="0"/>
              <a:buChar char="•"/>
            </a:pPr>
            <a:r>
              <a:rPr lang="en-US" dirty="0"/>
              <a:t> </a:t>
            </a:r>
            <a:r>
              <a:rPr lang="en-US" dirty="0">
                <a:solidFill>
                  <a:srgbClr val="1CADE4"/>
                </a:solidFill>
              </a:rPr>
              <a:t>NPT</a:t>
            </a:r>
            <a:r>
              <a:rPr lang="en-US" dirty="0"/>
              <a:t>: The constant-temperature, constant-pressure ensemble (NPT) is a statistical ensemble used to determine the equation of state of fluids. It allows control over both the temperature and pressure</a:t>
            </a:r>
          </a:p>
          <a:p>
            <a:pPr>
              <a:buFont typeface="Arial" panose="020B0604020202020204" pitchFamily="34" charset="0"/>
              <a:buChar char="•"/>
            </a:pPr>
            <a:r>
              <a:rPr lang="en-US" dirty="0"/>
              <a:t> </a:t>
            </a:r>
            <a:r>
              <a:rPr lang="en-US" dirty="0">
                <a:solidFill>
                  <a:srgbClr val="1CADE4"/>
                </a:solidFill>
              </a:rPr>
              <a:t>RDF</a:t>
            </a:r>
            <a:r>
              <a:rPr lang="en-US" dirty="0"/>
              <a:t>: Radial distribution function is a statistical measure used to predict the relative position of a specific pair of particles. It is also known as the radial probability distribution and depends upon the probability density and the volume of the shell</a:t>
            </a:r>
          </a:p>
        </p:txBody>
      </p:sp>
    </p:spTree>
    <p:extLst>
      <p:ext uri="{BB962C8B-B14F-4D97-AF65-F5344CB8AC3E}">
        <p14:creationId xmlns:p14="http://schemas.microsoft.com/office/powerpoint/2010/main" val="420239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611B-0BBB-4679-A102-0F2923114782}"/>
              </a:ext>
            </a:extLst>
          </p:cNvPr>
          <p:cNvSpPr>
            <a:spLocks noGrp="1"/>
          </p:cNvSpPr>
          <p:nvPr>
            <p:ph type="title"/>
          </p:nvPr>
        </p:nvSpPr>
        <p:spPr/>
        <p:txBody>
          <a:bodyPr/>
          <a:lstStyle/>
          <a:p>
            <a:r>
              <a:rPr lang="en-US" dirty="0"/>
              <a:t>Methodology</a:t>
            </a:r>
          </a:p>
        </p:txBody>
      </p:sp>
      <p:sp>
        <p:nvSpPr>
          <p:cNvPr id="3" name="Text Placeholder 2">
            <a:extLst>
              <a:ext uri="{FF2B5EF4-FFF2-40B4-BE49-F238E27FC236}">
                <a16:creationId xmlns:a16="http://schemas.microsoft.com/office/drawing/2014/main" id="{2C30CA5E-EF77-483D-B23D-9B2E5DC61A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0716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C3964-ED7E-45CB-A679-AEDA7FDCFCCF}"/>
              </a:ext>
            </a:extLst>
          </p:cNvPr>
          <p:cNvSpPr>
            <a:spLocks noGrp="1"/>
          </p:cNvSpPr>
          <p:nvPr>
            <p:ph type="title"/>
          </p:nvPr>
        </p:nvSpPr>
        <p:spPr/>
        <p:txBody>
          <a:bodyPr/>
          <a:lstStyle/>
          <a:p>
            <a:r>
              <a:rPr lang="en-US" dirty="0"/>
              <a:t>Methodology overview</a:t>
            </a:r>
          </a:p>
        </p:txBody>
      </p:sp>
      <p:pic>
        <p:nvPicPr>
          <p:cNvPr id="5" name="Content Placeholder 4">
            <a:extLst>
              <a:ext uri="{FF2B5EF4-FFF2-40B4-BE49-F238E27FC236}">
                <a16:creationId xmlns:a16="http://schemas.microsoft.com/office/drawing/2014/main" id="{501CA2AE-6AD7-4A3F-8F8F-4A8F4B60AB05}"/>
              </a:ext>
            </a:extLst>
          </p:cNvPr>
          <p:cNvPicPr>
            <a:picLocks noGrp="1" noChangeAspect="1"/>
          </p:cNvPicPr>
          <p:nvPr>
            <p:ph idx="1"/>
          </p:nvPr>
        </p:nvPicPr>
        <p:blipFill>
          <a:blip r:embed="rId2"/>
          <a:stretch>
            <a:fillRect/>
          </a:stretch>
        </p:blipFill>
        <p:spPr>
          <a:xfrm>
            <a:off x="1023938" y="2487284"/>
            <a:ext cx="9720262" cy="3620156"/>
          </a:xfrm>
        </p:spPr>
      </p:pic>
    </p:spTree>
    <p:extLst>
      <p:ext uri="{BB962C8B-B14F-4D97-AF65-F5344CB8AC3E}">
        <p14:creationId xmlns:p14="http://schemas.microsoft.com/office/powerpoint/2010/main" val="393682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43A46-1E69-46A3-A021-1227A9FAC65B}"/>
              </a:ext>
            </a:extLst>
          </p:cNvPr>
          <p:cNvSpPr>
            <a:spLocks noGrp="1"/>
          </p:cNvSpPr>
          <p:nvPr>
            <p:ph type="title"/>
          </p:nvPr>
        </p:nvSpPr>
        <p:spPr/>
        <p:txBody>
          <a:bodyPr/>
          <a:lstStyle/>
          <a:p>
            <a:r>
              <a:rPr lang="en-US" dirty="0"/>
              <a:t>Molecule creation: Avogadro</a:t>
            </a:r>
          </a:p>
        </p:txBody>
      </p:sp>
      <p:pic>
        <p:nvPicPr>
          <p:cNvPr id="6" name="Content Placeholder 5">
            <a:extLst>
              <a:ext uri="{FF2B5EF4-FFF2-40B4-BE49-F238E27FC236}">
                <a16:creationId xmlns:a16="http://schemas.microsoft.com/office/drawing/2014/main" id="{5C59F8E7-E20C-405B-996C-189511809F4D}"/>
              </a:ext>
            </a:extLst>
          </p:cNvPr>
          <p:cNvPicPr>
            <a:picLocks noGrp="1" noChangeAspect="1"/>
          </p:cNvPicPr>
          <p:nvPr>
            <p:ph sz="half" idx="1"/>
          </p:nvPr>
        </p:nvPicPr>
        <p:blipFill>
          <a:blip r:embed="rId2"/>
          <a:stretch>
            <a:fillRect/>
          </a:stretch>
        </p:blipFill>
        <p:spPr>
          <a:xfrm>
            <a:off x="1389856" y="2286000"/>
            <a:ext cx="4022725" cy="4022725"/>
          </a:xfrm>
          <a:effectLst>
            <a:outerShdw blurRad="63500" sx="102000" sy="102000" algn="ctr" rotWithShape="0">
              <a:prstClr val="black">
                <a:alpha val="40000"/>
              </a:prstClr>
            </a:outerShdw>
          </a:effectLst>
        </p:spPr>
      </p:pic>
      <p:pic>
        <p:nvPicPr>
          <p:cNvPr id="8" name="Content Placeholder 7">
            <a:extLst>
              <a:ext uri="{FF2B5EF4-FFF2-40B4-BE49-F238E27FC236}">
                <a16:creationId xmlns:a16="http://schemas.microsoft.com/office/drawing/2014/main" id="{54E8E6BA-DBE8-46A6-8E4A-9FAC95378181}"/>
              </a:ext>
            </a:extLst>
          </p:cNvPr>
          <p:cNvPicPr>
            <a:picLocks noGrp="1" noChangeAspect="1"/>
          </p:cNvPicPr>
          <p:nvPr>
            <p:ph sz="half" idx="2"/>
          </p:nvPr>
        </p:nvPicPr>
        <p:blipFill>
          <a:blip r:embed="rId3"/>
          <a:stretch>
            <a:fillRect/>
          </a:stretch>
        </p:blipFill>
        <p:spPr>
          <a:xfrm>
            <a:off x="6355556" y="2286000"/>
            <a:ext cx="4022725" cy="4022725"/>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47138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6014E-C55D-431D-9E51-C60CDDC38813}"/>
              </a:ext>
            </a:extLst>
          </p:cNvPr>
          <p:cNvSpPr>
            <a:spLocks noGrp="1"/>
          </p:cNvSpPr>
          <p:nvPr>
            <p:ph type="title"/>
          </p:nvPr>
        </p:nvSpPr>
        <p:spPr/>
        <p:txBody>
          <a:bodyPr/>
          <a:lstStyle/>
          <a:p>
            <a:r>
              <a:rPr lang="en-US" dirty="0"/>
              <a:t>System creation: Packmol</a:t>
            </a:r>
          </a:p>
        </p:txBody>
      </p:sp>
      <p:pic>
        <p:nvPicPr>
          <p:cNvPr id="20" name="Content Placeholder 19">
            <a:extLst>
              <a:ext uri="{FF2B5EF4-FFF2-40B4-BE49-F238E27FC236}">
                <a16:creationId xmlns:a16="http://schemas.microsoft.com/office/drawing/2014/main" id="{78AC5795-A1D3-4B0A-B683-5E5FE10D7C14}"/>
              </a:ext>
            </a:extLst>
          </p:cNvPr>
          <p:cNvPicPr>
            <a:picLocks noGrp="1" noChangeAspect="1"/>
          </p:cNvPicPr>
          <p:nvPr>
            <p:ph sz="half" idx="1"/>
          </p:nvPr>
        </p:nvPicPr>
        <p:blipFill>
          <a:blip r:embed="rId2"/>
          <a:stretch>
            <a:fillRect/>
          </a:stretch>
        </p:blipFill>
        <p:spPr>
          <a:xfrm>
            <a:off x="1389856" y="2286000"/>
            <a:ext cx="4022725" cy="4022725"/>
          </a:xfrm>
          <a:effectLst>
            <a:outerShdw blurRad="63500" sx="102000" sy="102000" algn="ctr" rotWithShape="0">
              <a:prstClr val="black">
                <a:alpha val="40000"/>
              </a:prstClr>
            </a:outerShdw>
          </a:effectLst>
        </p:spPr>
      </p:pic>
      <p:pic>
        <p:nvPicPr>
          <p:cNvPr id="22" name="Content Placeholder 21">
            <a:extLst>
              <a:ext uri="{FF2B5EF4-FFF2-40B4-BE49-F238E27FC236}">
                <a16:creationId xmlns:a16="http://schemas.microsoft.com/office/drawing/2014/main" id="{9F96A7D8-7ECD-43A6-823E-D6243806FCD3}"/>
              </a:ext>
            </a:extLst>
          </p:cNvPr>
          <p:cNvPicPr>
            <a:picLocks noGrp="1" noChangeAspect="1"/>
          </p:cNvPicPr>
          <p:nvPr>
            <p:ph sz="half" idx="2"/>
          </p:nvPr>
        </p:nvPicPr>
        <p:blipFill>
          <a:blip r:embed="rId3"/>
          <a:stretch>
            <a:fillRect/>
          </a:stretch>
        </p:blipFill>
        <p:spPr>
          <a:xfrm>
            <a:off x="6357923" y="2286000"/>
            <a:ext cx="4017992" cy="4022725"/>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523616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3.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Integral design</Template>
  <TotalTime>0</TotalTime>
  <Words>1711</Words>
  <Application>Microsoft Office PowerPoint</Application>
  <PresentationFormat>Widescreen</PresentationFormat>
  <Paragraphs>103</Paragraphs>
  <Slides>26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Tw Cen MT</vt:lpstr>
      <vt:lpstr>Tw Cen MT Condensed</vt:lpstr>
      <vt:lpstr>Wingdings 3</vt:lpstr>
      <vt:lpstr>Integral</vt:lpstr>
      <vt:lpstr>Methane – Carbon Dioxide Interaction: A Classical Molecular Dynamics Study</vt:lpstr>
      <vt:lpstr>Introduction</vt:lpstr>
      <vt:lpstr>About the study</vt:lpstr>
      <vt:lpstr>Objective of the study</vt:lpstr>
      <vt:lpstr>Definitions</vt:lpstr>
      <vt:lpstr>Methodology</vt:lpstr>
      <vt:lpstr>Methodology overview</vt:lpstr>
      <vt:lpstr>Molecule creation: Avogadro</vt:lpstr>
      <vt:lpstr>System creation: Packmol</vt:lpstr>
      <vt:lpstr>LAMMPS DATA: VMD</vt:lpstr>
      <vt:lpstr>MD Simulations: LAMMPS</vt:lpstr>
      <vt:lpstr>Data Visualization: VMD</vt:lpstr>
      <vt:lpstr>DATA analysis: VMD &amp; C++</vt:lpstr>
      <vt:lpstr>Results</vt:lpstr>
      <vt:lpstr>RDF calculation: VMD</vt:lpstr>
      <vt:lpstr>Density comparison: C++</vt:lpstr>
      <vt:lpstr>Major findings</vt:lpstr>
      <vt:lpstr>Discussion</vt:lpstr>
      <vt:lpstr>Major findings (cont.)</vt:lpstr>
      <vt:lpstr>Erroneous data</vt:lpstr>
      <vt:lpstr>Conclusions</vt:lpstr>
      <vt:lpstr>Conclusions</vt:lpstr>
      <vt:lpstr>Limitations</vt:lpstr>
      <vt:lpstr>Future research</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MTP Thesis (2022-23)</dc:title>
  <dc:creator/>
  <cp:lastModifiedBy/>
  <cp:revision>1</cp:revision>
  <dcterms:created xsi:type="dcterms:W3CDTF">2023-05-06T05:38:35Z</dcterms:created>
  <dcterms:modified xsi:type="dcterms:W3CDTF">2023-05-08T03:12:28Z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